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Now Bold" charset="1" panose="00000800000000000000"/>
      <p:regular r:id="rId30"/>
    </p:embeddedFont>
    <p:embeddedFont>
      <p:font typeface="Times New Roman Bold" charset="1" panose="02030802070405020303"/>
      <p:regular r:id="rId31"/>
    </p:embeddedFont>
    <p:embeddedFont>
      <p:font typeface="DM Sans" charset="1" panose="00000000000000000000"/>
      <p:regular r:id="rId32"/>
    </p:embeddedFont>
    <p:embeddedFont>
      <p:font typeface="DM Sans Bold" charset="1" panose="00000000000000000000"/>
      <p:regular r:id="rId33"/>
    </p:embeddedFont>
    <p:embeddedFont>
      <p:font typeface="Open Sauce Bold" charset="1" panose="00000800000000000000"/>
      <p:regular r:id="rId34"/>
    </p:embeddedFont>
    <p:embeddedFont>
      <p:font typeface="Canva Sans Bold" charset="1" panose="020B0803030501040103"/>
      <p:regular r:id="rId35"/>
    </p:embeddedFont>
    <p:embeddedFont>
      <p:font typeface="Canva Sans" charset="1" panose="020B0503030501040103"/>
      <p:regular r:id="rId36"/>
    </p:embeddedFont>
    <p:embeddedFont>
      <p:font typeface="Open Sauce" charset="1" panose="00000500000000000000"/>
      <p:regular r:id="rId37"/>
    </p:embeddedFont>
    <p:embeddedFont>
      <p:font typeface="Lora Bold" charset="1" panose="00000800000000000000"/>
      <p:regular r:id="rId38"/>
    </p:embeddedFont>
    <p:embeddedFont>
      <p:font typeface="Lora" charset="1" panose="00000500000000000000"/>
      <p:regular r:id="rId39"/>
    </p:embeddedFont>
    <p:embeddedFont>
      <p:font typeface="Times New Roman" charset="1" panose="02030502070405020303"/>
      <p:regular r:id="rId40"/>
    </p:embeddedFont>
    <p:embeddedFont>
      <p:font typeface="DM Sans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40.png" Type="http://schemas.openxmlformats.org/officeDocument/2006/relationships/image"/><Relationship Id="rId5" Target="../media/image4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pn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pn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jpeg" Type="http://schemas.openxmlformats.org/officeDocument/2006/relationships/image"/><Relationship Id="rId8" Target="../media/image68.jpeg" Type="http://schemas.openxmlformats.org/officeDocument/2006/relationships/image"/><Relationship Id="rId9" Target="slide22.xml" Type="http://schemas.openxmlformats.org/officeDocument/2006/relationships/slid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5404749" y="-1323875"/>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04749" y="1028700"/>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001721" y="531665"/>
            <a:ext cx="4691322" cy="2871089"/>
          </a:xfrm>
          <a:custGeom>
            <a:avLst/>
            <a:gdLst/>
            <a:ahLst/>
            <a:cxnLst/>
            <a:rect r="r" b="b" t="t" l="l"/>
            <a:pathLst>
              <a:path h="2871089" w="4691322">
                <a:moveTo>
                  <a:pt x="0" y="0"/>
                </a:moveTo>
                <a:lnTo>
                  <a:pt x="4691322" y="0"/>
                </a:lnTo>
                <a:lnTo>
                  <a:pt x="4691322" y="2871089"/>
                </a:lnTo>
                <a:lnTo>
                  <a:pt x="0" y="2871089"/>
                </a:lnTo>
                <a:lnTo>
                  <a:pt x="0" y="0"/>
                </a:lnTo>
                <a:close/>
              </a:path>
            </a:pathLst>
          </a:custGeom>
          <a:blipFill>
            <a:blip r:embed="rId4"/>
            <a:stretch>
              <a:fillRect l="0" t="0" r="0" b="0"/>
            </a:stretch>
          </a:blipFill>
        </p:spPr>
      </p:sp>
      <p:sp>
        <p:nvSpPr>
          <p:cNvPr name="TextBox 8" id="8"/>
          <p:cNvSpPr txBox="true"/>
          <p:nvPr/>
        </p:nvSpPr>
        <p:spPr>
          <a:xfrm rot="0">
            <a:off x="658933" y="4010492"/>
            <a:ext cx="13742523" cy="941070"/>
          </a:xfrm>
          <a:prstGeom prst="rect">
            <a:avLst/>
          </a:prstGeom>
        </p:spPr>
        <p:txBody>
          <a:bodyPr anchor="t" rtlCol="false" tIns="0" lIns="0" bIns="0" rIns="0">
            <a:spAutoFit/>
          </a:bodyPr>
          <a:lstStyle/>
          <a:p>
            <a:pPr algn="l">
              <a:lnSpc>
                <a:spcPts val="7329"/>
              </a:lnSpc>
            </a:pPr>
            <a:r>
              <a:rPr lang="en-US" sz="6107">
                <a:solidFill>
                  <a:srgbClr val="FFFBFB"/>
                </a:solidFill>
                <a:latin typeface="Now Bold"/>
                <a:ea typeface="Now Bold"/>
                <a:cs typeface="Now Bold"/>
                <a:sym typeface="Now Bold"/>
              </a:rPr>
              <a:t>TEXT SUMMARIZATION USING NLP</a:t>
            </a:r>
          </a:p>
        </p:txBody>
      </p:sp>
      <p:sp>
        <p:nvSpPr>
          <p:cNvPr name="Freeform 9" id="9"/>
          <p:cNvSpPr/>
          <p:nvPr/>
        </p:nvSpPr>
        <p:spPr>
          <a:xfrm flipH="false" flipV="false" rot="0">
            <a:off x="15404749" y="3402754"/>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404749" y="5816180"/>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5404749" y="8185256"/>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132599" y="5388021"/>
            <a:ext cx="6669745" cy="4121110"/>
          </a:xfrm>
          <a:custGeom>
            <a:avLst/>
            <a:gdLst/>
            <a:ahLst/>
            <a:cxnLst/>
            <a:rect r="r" b="b" t="t" l="l"/>
            <a:pathLst>
              <a:path h="4121110" w="6669745">
                <a:moveTo>
                  <a:pt x="0" y="0"/>
                </a:moveTo>
                <a:lnTo>
                  <a:pt x="6669745" y="0"/>
                </a:lnTo>
                <a:lnTo>
                  <a:pt x="6669745" y="4121110"/>
                </a:lnTo>
                <a:lnTo>
                  <a:pt x="0" y="4121110"/>
                </a:lnTo>
                <a:lnTo>
                  <a:pt x="0" y="0"/>
                </a:lnTo>
                <a:close/>
              </a:path>
            </a:pathLst>
          </a:custGeom>
          <a:blipFill>
            <a:blip r:embed="rId5"/>
            <a:stretch>
              <a:fillRect l="-8845" t="0" r="-8845" b="0"/>
            </a:stretch>
          </a:blipFill>
        </p:spPr>
      </p:sp>
      <p:sp>
        <p:nvSpPr>
          <p:cNvPr name="TextBox 13" id="13"/>
          <p:cNvSpPr txBox="true"/>
          <p:nvPr/>
        </p:nvSpPr>
        <p:spPr>
          <a:xfrm rot="0">
            <a:off x="1028700" y="6418580"/>
            <a:ext cx="5207675" cy="2839720"/>
          </a:xfrm>
          <a:prstGeom prst="rect">
            <a:avLst/>
          </a:prstGeom>
        </p:spPr>
        <p:txBody>
          <a:bodyPr anchor="t" rtlCol="false" tIns="0" lIns="0" bIns="0" rIns="0">
            <a:spAutoFit/>
          </a:bodyPr>
          <a:lstStyle/>
          <a:p>
            <a:pPr algn="l">
              <a:lnSpc>
                <a:spcPts val="7279"/>
              </a:lnSpc>
            </a:pPr>
            <a:r>
              <a:rPr lang="en-US" sz="5199">
                <a:solidFill>
                  <a:srgbClr val="4BD1FB"/>
                </a:solidFill>
                <a:latin typeface="Times New Roman Bold"/>
                <a:ea typeface="Times New Roman Bold"/>
                <a:cs typeface="Times New Roman Bold"/>
                <a:sym typeface="Times New Roman Bold"/>
              </a:rPr>
              <a:t>Project Mentors:</a:t>
            </a:r>
          </a:p>
          <a:p>
            <a:pPr algn="l">
              <a:lnSpc>
                <a:spcPts val="7279"/>
              </a:lnSpc>
            </a:pPr>
            <a:r>
              <a:rPr lang="en-US" sz="5199">
                <a:solidFill>
                  <a:srgbClr val="4BD1FB"/>
                </a:solidFill>
                <a:latin typeface="Times New Roman Bold"/>
                <a:ea typeface="Times New Roman Bold"/>
                <a:cs typeface="Times New Roman Bold"/>
                <a:sym typeface="Times New Roman Bold"/>
              </a:rPr>
              <a:t>Mr.K.Narendra &amp; </a:t>
            </a:r>
          </a:p>
          <a:p>
            <a:pPr algn="l">
              <a:lnSpc>
                <a:spcPts val="7279"/>
              </a:lnSpc>
            </a:pPr>
            <a:r>
              <a:rPr lang="en-US" sz="5199">
                <a:solidFill>
                  <a:srgbClr val="4BD1FB"/>
                </a:solidFill>
                <a:latin typeface="Times New Roman Bold"/>
                <a:ea typeface="Times New Roman Bold"/>
                <a:cs typeface="Times New Roman Bold"/>
                <a:sym typeface="Times New Roman Bold"/>
              </a:rPr>
              <a:t>Mr.Nishant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177499" y="1028700"/>
            <a:ext cx="12763315" cy="2001850"/>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SUMMARIZATION TESTING AND EVALUATION</a:t>
            </a:r>
          </a:p>
        </p:txBody>
      </p:sp>
      <p:sp>
        <p:nvSpPr>
          <p:cNvPr name="TextBox 3" id="3"/>
          <p:cNvSpPr txBox="true"/>
          <p:nvPr/>
        </p:nvSpPr>
        <p:spPr>
          <a:xfrm rot="0">
            <a:off x="1177499" y="4195407"/>
            <a:ext cx="14062184" cy="5179683"/>
          </a:xfrm>
          <a:prstGeom prst="rect">
            <a:avLst/>
          </a:prstGeom>
        </p:spPr>
        <p:txBody>
          <a:bodyPr anchor="t" rtlCol="false" tIns="0" lIns="0" bIns="0" rIns="0">
            <a:spAutoFit/>
          </a:bodyPr>
          <a:lstStyle/>
          <a:p>
            <a:pPr algn="l">
              <a:lnSpc>
                <a:spcPts val="3214"/>
              </a:lnSpc>
            </a:pPr>
            <a:r>
              <a:rPr lang="en-US" sz="2329" spc="228">
                <a:solidFill>
                  <a:srgbClr val="F5FFF5"/>
                </a:solidFill>
                <a:latin typeface="Open Sauce Bold"/>
                <a:ea typeface="Open Sauce Bold"/>
                <a:cs typeface="Open Sauce Bold"/>
                <a:sym typeface="Open Sauce Bold"/>
              </a:rPr>
              <a:t>- Testing the function on sample articles: </a:t>
            </a:r>
            <a:r>
              <a:rPr lang="en-US" sz="2329" spc="228">
                <a:solidFill>
                  <a:srgbClr val="F5FFF5"/>
                </a:solidFill>
                <a:latin typeface="Open Sauce"/>
                <a:ea typeface="Open Sauce"/>
                <a:cs typeface="Open Sauce"/>
                <a:sym typeface="Open Sauce"/>
              </a:rPr>
              <a:t>This involves feeding a set of sample articles into the summarization function to generate summaries. This helps to assess the model's performance on a variety of texts.</a:t>
            </a:r>
          </a:p>
          <a:p>
            <a:pPr algn="l">
              <a:lnSpc>
                <a:spcPts val="3214"/>
              </a:lnSpc>
            </a:pPr>
          </a:p>
          <a:p>
            <a:pPr algn="l">
              <a:lnSpc>
                <a:spcPts val="3214"/>
              </a:lnSpc>
            </a:pPr>
            <a:r>
              <a:rPr lang="en-US" sz="2329" spc="228">
                <a:solidFill>
                  <a:srgbClr val="F5FFF5"/>
                </a:solidFill>
                <a:latin typeface="Open Sauce Bold"/>
                <a:ea typeface="Open Sauce Bold"/>
                <a:cs typeface="Open Sauce Bold"/>
                <a:sym typeface="Open Sauce Bold"/>
              </a:rPr>
              <a:t>- Comparison of generated summaries with the originals:</a:t>
            </a:r>
            <a:r>
              <a:rPr lang="en-US" sz="2329" spc="228">
                <a:solidFill>
                  <a:srgbClr val="F5FFF5"/>
                </a:solidFill>
                <a:latin typeface="Open Sauce"/>
                <a:ea typeface="Open Sauce"/>
                <a:cs typeface="Open Sauce"/>
                <a:sym typeface="Open Sauce"/>
              </a:rPr>
              <a:t> This step involves comparing the generated summaries with the original articles to evaluate their accuracy, relevance, and overall quality.</a:t>
            </a:r>
          </a:p>
          <a:p>
            <a:pPr algn="l">
              <a:lnSpc>
                <a:spcPts val="3214"/>
              </a:lnSpc>
            </a:pPr>
          </a:p>
          <a:p>
            <a:pPr algn="l">
              <a:lnSpc>
                <a:spcPts val="3214"/>
              </a:lnSpc>
            </a:pPr>
            <a:r>
              <a:rPr lang="en-US" sz="2329" spc="228">
                <a:solidFill>
                  <a:srgbClr val="F5FFF5"/>
                </a:solidFill>
                <a:latin typeface="Open Sauce Bold"/>
                <a:ea typeface="Open Sauce Bold"/>
                <a:cs typeface="Open Sauce Bold"/>
                <a:sym typeface="Open Sauce Bold"/>
              </a:rPr>
              <a:t>- Using the ROUGE metric for evaluation:</a:t>
            </a:r>
            <a:r>
              <a:rPr lang="en-US" sz="2329" spc="228">
                <a:solidFill>
                  <a:srgbClr val="F5FFF5"/>
                </a:solidFill>
                <a:latin typeface="Open Sauce"/>
                <a:ea typeface="Open Sauce"/>
                <a:cs typeface="Open Sauce"/>
                <a:sym typeface="Open Sauce"/>
              </a:rPr>
              <a:t> ROUGE (Recall-Oriented Understudy for Gisting Evaluation) is a widely used metric for evaluating the quality of machine-generated summaries. It measures overlap between generated summaries and original texts, assessing their similarity.</a:t>
            </a:r>
          </a:p>
          <a:p>
            <a:pPr algn="l">
              <a:lnSpc>
                <a:spcPts val="3214"/>
              </a:lnSpc>
            </a:pPr>
          </a:p>
        </p:txBody>
      </p:sp>
      <p:sp>
        <p:nvSpPr>
          <p:cNvPr name="Freeform 4" id="4"/>
          <p:cNvSpPr/>
          <p:nvPr/>
        </p:nvSpPr>
        <p:spPr>
          <a:xfrm flipH="false" flipV="false" rot="0">
            <a:off x="14522846" y="7896040"/>
            <a:ext cx="6452848" cy="5596379"/>
          </a:xfrm>
          <a:custGeom>
            <a:avLst/>
            <a:gdLst/>
            <a:ahLst/>
            <a:cxnLst/>
            <a:rect r="r" b="b" t="t" l="l"/>
            <a:pathLst>
              <a:path h="5596379" w="6452848">
                <a:moveTo>
                  <a:pt x="0" y="0"/>
                </a:moveTo>
                <a:lnTo>
                  <a:pt x="6452848" y="0"/>
                </a:lnTo>
                <a:lnTo>
                  <a:pt x="6452848"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3158327" y="-2417363"/>
            <a:ext cx="6245106" cy="6491929"/>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448249" y="-986037"/>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1535758" y="1478022"/>
            <a:ext cx="8297629" cy="2015490"/>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FINE-TUNING AND RE-EVALUATION</a:t>
            </a:r>
          </a:p>
        </p:txBody>
      </p:sp>
      <p:sp>
        <p:nvSpPr>
          <p:cNvPr name="TextBox 10" id="10"/>
          <p:cNvSpPr txBox="true"/>
          <p:nvPr/>
        </p:nvSpPr>
        <p:spPr>
          <a:xfrm rot="0">
            <a:off x="1535758" y="4227090"/>
            <a:ext cx="15723542" cy="4990112"/>
          </a:xfrm>
          <a:prstGeom prst="rect">
            <a:avLst/>
          </a:prstGeom>
        </p:spPr>
        <p:txBody>
          <a:bodyPr anchor="t" rtlCol="false" tIns="0" lIns="0" bIns="0" rIns="0">
            <a:spAutoFit/>
          </a:bodyPr>
          <a:lstStyle/>
          <a:p>
            <a:pPr algn="l">
              <a:lnSpc>
                <a:spcPts val="3306"/>
              </a:lnSpc>
            </a:pPr>
            <a:r>
              <a:rPr lang="en-US" sz="2396">
                <a:solidFill>
                  <a:srgbClr val="FFFFFF"/>
                </a:solidFill>
                <a:latin typeface="DM Sans Bold"/>
                <a:ea typeface="DM Sans Bold"/>
                <a:cs typeface="DM Sans Bold"/>
                <a:sym typeface="DM Sans Bold"/>
              </a:rPr>
              <a:t>- Customizing the model with the Trainer class:</a:t>
            </a:r>
            <a:r>
              <a:rPr lang="en-US" sz="2396">
                <a:solidFill>
                  <a:srgbClr val="FFFFFF"/>
                </a:solidFill>
                <a:latin typeface="DM Sans"/>
                <a:ea typeface="DM Sans"/>
                <a:cs typeface="DM Sans"/>
                <a:sym typeface="DM Sans"/>
              </a:rPr>
              <a:t> This involves using the Trainer class to fine-tune the pre-trained T5 model on a specific dataset or task, adapting the model to the particular requirements and characteristics of the data.</a:t>
            </a:r>
          </a:p>
          <a:p>
            <a:pPr algn="l">
              <a:lnSpc>
                <a:spcPts val="3306"/>
              </a:lnSpc>
            </a:pPr>
          </a:p>
          <a:p>
            <a:pPr algn="l">
              <a:lnSpc>
                <a:spcPts val="3306"/>
              </a:lnSpc>
            </a:pPr>
            <a:r>
              <a:rPr lang="en-US" sz="2396">
                <a:solidFill>
                  <a:srgbClr val="FFFFFF"/>
                </a:solidFill>
                <a:latin typeface="DM Sans Bold"/>
                <a:ea typeface="DM Sans Bold"/>
                <a:cs typeface="DM Sans Bold"/>
                <a:sym typeface="DM Sans Bold"/>
              </a:rPr>
              <a:t>- Importance of fine-tuning for specific tasks or datasets:</a:t>
            </a:r>
            <a:r>
              <a:rPr lang="en-US" sz="2396">
                <a:solidFill>
                  <a:srgbClr val="FFFFFF"/>
                </a:solidFill>
                <a:latin typeface="DM Sans"/>
                <a:ea typeface="DM Sans"/>
                <a:cs typeface="DM Sans"/>
                <a:sym typeface="DM Sans"/>
              </a:rPr>
              <a:t> Fine-tuning allows the model to learn task-specific features and improve performance on the target dataset, leading to better results and more accurate summaries.</a:t>
            </a:r>
          </a:p>
          <a:p>
            <a:pPr algn="l">
              <a:lnSpc>
                <a:spcPts val="3306"/>
              </a:lnSpc>
            </a:pPr>
          </a:p>
          <a:p>
            <a:pPr algn="l">
              <a:lnSpc>
                <a:spcPts val="3306"/>
              </a:lnSpc>
            </a:pPr>
            <a:r>
              <a:rPr lang="en-US" sz="2396">
                <a:solidFill>
                  <a:srgbClr val="FFFFFF"/>
                </a:solidFill>
                <a:latin typeface="DM Sans Bold"/>
                <a:ea typeface="DM Sans Bold"/>
                <a:cs typeface="DM Sans Bold"/>
                <a:sym typeface="DM Sans Bold"/>
              </a:rPr>
              <a:t>- Post-augmentation performance evaluation using ROUGE:</a:t>
            </a:r>
            <a:r>
              <a:rPr lang="en-US" sz="2396">
                <a:solidFill>
                  <a:srgbClr val="FFFFFF"/>
                </a:solidFill>
                <a:latin typeface="DM Sans"/>
                <a:ea typeface="DM Sans"/>
                <a:cs typeface="DM Sans"/>
                <a:sym typeface="DM Sans"/>
              </a:rPr>
              <a:t> After fine-tuning, the model is evaluated again using the ROUGE metric to assess its performance on the summarization task, comparing the generated summaries with the original texts.</a:t>
            </a:r>
          </a:p>
          <a:p>
            <a:pPr algn="l" marL="0" indent="0" lvl="0">
              <a:lnSpc>
                <a:spcPts val="3306"/>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691720" y="-2168683"/>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68683" y="434517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50981" y="3910345"/>
            <a:ext cx="5787837" cy="4467487"/>
          </a:xfrm>
          <a:custGeom>
            <a:avLst/>
            <a:gdLst/>
            <a:ahLst/>
            <a:cxnLst/>
            <a:rect r="r" b="b" t="t" l="l"/>
            <a:pathLst>
              <a:path h="4467487" w="5787837">
                <a:moveTo>
                  <a:pt x="0" y="0"/>
                </a:moveTo>
                <a:lnTo>
                  <a:pt x="5787837" y="0"/>
                </a:lnTo>
                <a:lnTo>
                  <a:pt x="5787837" y="4467487"/>
                </a:lnTo>
                <a:lnTo>
                  <a:pt x="0" y="4467487"/>
                </a:lnTo>
                <a:lnTo>
                  <a:pt x="0" y="0"/>
                </a:lnTo>
                <a:close/>
              </a:path>
            </a:pathLst>
          </a:custGeom>
          <a:blipFill>
            <a:blip r:embed="rId4"/>
            <a:stretch>
              <a:fillRect l="0" t="0" r="0" b="0"/>
            </a:stretch>
          </a:blipFill>
        </p:spPr>
      </p:sp>
      <p:sp>
        <p:nvSpPr>
          <p:cNvPr name="Freeform 6" id="6"/>
          <p:cNvSpPr/>
          <p:nvPr/>
        </p:nvSpPr>
        <p:spPr>
          <a:xfrm flipH="false" flipV="false" rot="0">
            <a:off x="6966069" y="3341053"/>
            <a:ext cx="10926215" cy="5917247"/>
          </a:xfrm>
          <a:custGeom>
            <a:avLst/>
            <a:gdLst/>
            <a:ahLst/>
            <a:cxnLst/>
            <a:rect r="r" b="b" t="t" l="l"/>
            <a:pathLst>
              <a:path h="5917247" w="10926215">
                <a:moveTo>
                  <a:pt x="0" y="0"/>
                </a:moveTo>
                <a:lnTo>
                  <a:pt x="10926216" y="0"/>
                </a:lnTo>
                <a:lnTo>
                  <a:pt x="10926216" y="5917247"/>
                </a:lnTo>
                <a:lnTo>
                  <a:pt x="0" y="5917247"/>
                </a:lnTo>
                <a:lnTo>
                  <a:pt x="0" y="0"/>
                </a:lnTo>
                <a:close/>
              </a:path>
            </a:pathLst>
          </a:custGeom>
          <a:blipFill>
            <a:blip r:embed="rId5"/>
            <a:stretch>
              <a:fillRect l="0" t="0" r="0" b="0"/>
            </a:stretch>
          </a:blipFill>
        </p:spPr>
      </p:sp>
      <p:sp>
        <p:nvSpPr>
          <p:cNvPr name="TextBox 7" id="7"/>
          <p:cNvSpPr txBox="true"/>
          <p:nvPr/>
        </p:nvSpPr>
        <p:spPr>
          <a:xfrm rot="0">
            <a:off x="550981" y="1028700"/>
            <a:ext cx="6570354" cy="971550"/>
          </a:xfrm>
          <a:prstGeom prst="rect">
            <a:avLst/>
          </a:prstGeom>
        </p:spPr>
        <p:txBody>
          <a:bodyPr anchor="t" rtlCol="false" tIns="0" lIns="0" bIns="0" rIns="0">
            <a:spAutoFit/>
          </a:bodyPr>
          <a:lstStyle/>
          <a:p>
            <a:pPr algn="l" marL="0" indent="0" lvl="0">
              <a:lnSpc>
                <a:spcPts val="7711"/>
              </a:lnSpc>
              <a:spcBef>
                <a:spcPct val="0"/>
              </a:spcBef>
            </a:pPr>
            <a:r>
              <a:rPr lang="en-US" sz="6426">
                <a:solidFill>
                  <a:srgbClr val="F5FFF5"/>
                </a:solidFill>
                <a:latin typeface="Open Sauce Bold"/>
                <a:ea typeface="Open Sauce Bold"/>
                <a:cs typeface="Open Sauce Bold"/>
                <a:sym typeface="Open Sauce Bold"/>
              </a:rPr>
              <a:t>Rouge Analysis:</a:t>
            </a:r>
          </a:p>
        </p:txBody>
      </p:sp>
      <p:sp>
        <p:nvSpPr>
          <p:cNvPr name="TextBox 8" id="8"/>
          <p:cNvSpPr txBox="true"/>
          <p:nvPr/>
        </p:nvSpPr>
        <p:spPr>
          <a:xfrm rot="0">
            <a:off x="8540962" y="1019175"/>
            <a:ext cx="7776429" cy="977484"/>
          </a:xfrm>
          <a:prstGeom prst="rect">
            <a:avLst/>
          </a:prstGeom>
        </p:spPr>
        <p:txBody>
          <a:bodyPr anchor="t" rtlCol="false" tIns="0" lIns="0" bIns="0" rIns="0">
            <a:spAutoFit/>
          </a:bodyPr>
          <a:lstStyle/>
          <a:p>
            <a:pPr algn="l" marL="0" indent="0" lvl="0">
              <a:lnSpc>
                <a:spcPts val="7711"/>
              </a:lnSpc>
              <a:spcBef>
                <a:spcPct val="0"/>
              </a:spcBef>
            </a:pPr>
            <a:r>
              <a:rPr lang="en-US" sz="6426">
                <a:solidFill>
                  <a:srgbClr val="56AEFF"/>
                </a:solidFill>
                <a:latin typeface="Now Bold"/>
                <a:ea typeface="Now Bold"/>
                <a:cs typeface="Now Bold"/>
                <a:sym typeface="Now Bold"/>
              </a:rPr>
              <a:t>Before fine-tuning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691720" y="-2168683"/>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68683" y="434517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3779106"/>
            <a:ext cx="6570354" cy="4598726"/>
          </a:xfrm>
          <a:custGeom>
            <a:avLst/>
            <a:gdLst/>
            <a:ahLst/>
            <a:cxnLst/>
            <a:rect r="r" b="b" t="t" l="l"/>
            <a:pathLst>
              <a:path h="4598726" w="6570354">
                <a:moveTo>
                  <a:pt x="0" y="0"/>
                </a:moveTo>
                <a:lnTo>
                  <a:pt x="6570354" y="0"/>
                </a:lnTo>
                <a:lnTo>
                  <a:pt x="6570354" y="4598726"/>
                </a:lnTo>
                <a:lnTo>
                  <a:pt x="0" y="4598726"/>
                </a:lnTo>
                <a:lnTo>
                  <a:pt x="0" y="0"/>
                </a:lnTo>
                <a:close/>
              </a:path>
            </a:pathLst>
          </a:custGeom>
          <a:blipFill>
            <a:blip r:embed="rId4"/>
            <a:stretch>
              <a:fillRect l="0" t="-79017" r="-154372" b="0"/>
            </a:stretch>
          </a:blipFill>
        </p:spPr>
      </p:sp>
      <p:sp>
        <p:nvSpPr>
          <p:cNvPr name="Freeform 6" id="6"/>
          <p:cNvSpPr/>
          <p:nvPr/>
        </p:nvSpPr>
        <p:spPr>
          <a:xfrm flipH="false" flipV="false" rot="0">
            <a:off x="8092058" y="2790134"/>
            <a:ext cx="9194505" cy="5892404"/>
          </a:xfrm>
          <a:custGeom>
            <a:avLst/>
            <a:gdLst/>
            <a:ahLst/>
            <a:cxnLst/>
            <a:rect r="r" b="b" t="t" l="l"/>
            <a:pathLst>
              <a:path h="5892404" w="9194505">
                <a:moveTo>
                  <a:pt x="0" y="0"/>
                </a:moveTo>
                <a:lnTo>
                  <a:pt x="9194505" y="0"/>
                </a:lnTo>
                <a:lnTo>
                  <a:pt x="9194505" y="5892404"/>
                </a:lnTo>
                <a:lnTo>
                  <a:pt x="0" y="5892404"/>
                </a:lnTo>
                <a:lnTo>
                  <a:pt x="0" y="0"/>
                </a:lnTo>
                <a:close/>
              </a:path>
            </a:pathLst>
          </a:custGeom>
          <a:blipFill>
            <a:blip r:embed="rId5"/>
            <a:stretch>
              <a:fillRect l="0" t="0" r="0" b="0"/>
            </a:stretch>
          </a:blipFill>
        </p:spPr>
      </p:sp>
      <p:sp>
        <p:nvSpPr>
          <p:cNvPr name="TextBox 7" id="7"/>
          <p:cNvSpPr txBox="true"/>
          <p:nvPr/>
        </p:nvSpPr>
        <p:spPr>
          <a:xfrm rot="0">
            <a:off x="1028700" y="1028700"/>
            <a:ext cx="6570354" cy="971550"/>
          </a:xfrm>
          <a:prstGeom prst="rect">
            <a:avLst/>
          </a:prstGeom>
        </p:spPr>
        <p:txBody>
          <a:bodyPr anchor="t" rtlCol="false" tIns="0" lIns="0" bIns="0" rIns="0">
            <a:spAutoFit/>
          </a:bodyPr>
          <a:lstStyle/>
          <a:p>
            <a:pPr algn="l" marL="0" indent="0" lvl="0">
              <a:lnSpc>
                <a:spcPts val="7711"/>
              </a:lnSpc>
              <a:spcBef>
                <a:spcPct val="0"/>
              </a:spcBef>
            </a:pPr>
            <a:r>
              <a:rPr lang="en-US" sz="6426">
                <a:solidFill>
                  <a:srgbClr val="F5FFF5"/>
                </a:solidFill>
                <a:latin typeface="Open Sauce Bold"/>
                <a:ea typeface="Open Sauce Bold"/>
                <a:cs typeface="Open Sauce Bold"/>
                <a:sym typeface="Open Sauce Bold"/>
              </a:rPr>
              <a:t>Rouge Analysis:</a:t>
            </a:r>
          </a:p>
        </p:txBody>
      </p:sp>
      <p:sp>
        <p:nvSpPr>
          <p:cNvPr name="TextBox 8" id="8"/>
          <p:cNvSpPr txBox="true"/>
          <p:nvPr/>
        </p:nvSpPr>
        <p:spPr>
          <a:xfrm rot="0">
            <a:off x="9144000" y="1185730"/>
            <a:ext cx="7090621" cy="982953"/>
          </a:xfrm>
          <a:prstGeom prst="rect">
            <a:avLst/>
          </a:prstGeom>
        </p:spPr>
        <p:txBody>
          <a:bodyPr anchor="t" rtlCol="false" tIns="0" lIns="0" bIns="0" rIns="0">
            <a:spAutoFit/>
          </a:bodyPr>
          <a:lstStyle/>
          <a:p>
            <a:pPr algn="l" marL="0" indent="0" lvl="0">
              <a:lnSpc>
                <a:spcPts val="7711"/>
              </a:lnSpc>
              <a:spcBef>
                <a:spcPct val="0"/>
              </a:spcBef>
            </a:pPr>
            <a:r>
              <a:rPr lang="en-US" sz="6426">
                <a:solidFill>
                  <a:srgbClr val="56AEFF"/>
                </a:solidFill>
                <a:latin typeface="Now Bold"/>
                <a:ea typeface="Now Bold"/>
                <a:cs typeface="Now Bold"/>
                <a:sym typeface="Now Bold"/>
              </a:rPr>
              <a:t>After fine-tuning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41340" y="-117960"/>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252506" y="0"/>
            <a:ext cx="2760734" cy="10341747"/>
            <a:chOff x="0" y="0"/>
            <a:chExt cx="727107" cy="2723752"/>
          </a:xfrm>
        </p:grpSpPr>
        <p:sp>
          <p:nvSpPr>
            <p:cNvPr name="Freeform 5" id="5"/>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6" id="6"/>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0">
            <a:off x="1997662" y="5170874"/>
            <a:ext cx="14683521" cy="4191618"/>
          </a:xfrm>
          <a:custGeom>
            <a:avLst/>
            <a:gdLst/>
            <a:ahLst/>
            <a:cxnLst/>
            <a:rect r="r" b="b" t="t" l="l"/>
            <a:pathLst>
              <a:path h="4191618" w="14683521">
                <a:moveTo>
                  <a:pt x="0" y="0"/>
                </a:moveTo>
                <a:lnTo>
                  <a:pt x="14683521" y="0"/>
                </a:lnTo>
                <a:lnTo>
                  <a:pt x="14683521" y="4191618"/>
                </a:lnTo>
                <a:lnTo>
                  <a:pt x="0" y="4191618"/>
                </a:lnTo>
                <a:lnTo>
                  <a:pt x="0" y="0"/>
                </a:lnTo>
                <a:close/>
              </a:path>
            </a:pathLst>
          </a:custGeom>
          <a:blipFill>
            <a:blip r:embed="rId4"/>
            <a:stretch>
              <a:fillRect l="0" t="0" r="0" b="0"/>
            </a:stretch>
          </a:blipFill>
        </p:spPr>
      </p:sp>
      <p:sp>
        <p:nvSpPr>
          <p:cNvPr name="TextBox 8" id="8"/>
          <p:cNvSpPr txBox="true"/>
          <p:nvPr/>
        </p:nvSpPr>
        <p:spPr>
          <a:xfrm rot="0">
            <a:off x="672470" y="814425"/>
            <a:ext cx="15736986" cy="86487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FFFFFF"/>
                </a:solidFill>
                <a:latin typeface="Now Bold"/>
                <a:ea typeface="Now Bold"/>
                <a:cs typeface="Now Bold"/>
                <a:sym typeface="Now Bold"/>
              </a:rPr>
              <a:t>RESULTS (ABSTRACTIVE SUMMARIZATION)</a:t>
            </a:r>
          </a:p>
        </p:txBody>
      </p:sp>
      <p:sp>
        <p:nvSpPr>
          <p:cNvPr name="TextBox 9" id="9"/>
          <p:cNvSpPr txBox="true"/>
          <p:nvPr/>
        </p:nvSpPr>
        <p:spPr>
          <a:xfrm rot="0">
            <a:off x="1028700" y="2127735"/>
            <a:ext cx="9585568" cy="2672636"/>
          </a:xfrm>
          <a:prstGeom prst="rect">
            <a:avLst/>
          </a:prstGeom>
        </p:spPr>
        <p:txBody>
          <a:bodyPr anchor="t" rtlCol="false" tIns="0" lIns="0" bIns="0" rIns="0">
            <a:spAutoFit/>
          </a:bodyPr>
          <a:lstStyle/>
          <a:p>
            <a:pPr algn="l">
              <a:lnSpc>
                <a:spcPts val="3528"/>
              </a:lnSpc>
            </a:pPr>
          </a:p>
          <a:p>
            <a:pPr algn="l">
              <a:lnSpc>
                <a:spcPts val="3528"/>
              </a:lnSpc>
            </a:pPr>
            <a:r>
              <a:rPr lang="en-US" sz="2557">
                <a:solidFill>
                  <a:srgbClr val="FFFFFF"/>
                </a:solidFill>
                <a:latin typeface="DM Sans"/>
                <a:ea typeface="DM Sans"/>
                <a:cs typeface="DM Sans"/>
                <a:sym typeface="DM Sans"/>
              </a:rPr>
              <a:t>- Evaluation Metrics: ROUGE scores, Precision, Recall, F1-score</a:t>
            </a:r>
          </a:p>
          <a:p>
            <a:pPr algn="l">
              <a:lnSpc>
                <a:spcPts val="3528"/>
              </a:lnSpc>
            </a:pPr>
            <a:r>
              <a:rPr lang="en-US" sz="2557">
                <a:solidFill>
                  <a:srgbClr val="FFFFFF"/>
                </a:solidFill>
                <a:latin typeface="DM Sans"/>
                <a:ea typeface="DM Sans"/>
                <a:cs typeface="DM Sans"/>
                <a:sym typeface="DM Sans"/>
              </a:rPr>
              <a:t>- T5 Model Performance:</a:t>
            </a:r>
          </a:p>
          <a:p>
            <a:pPr algn="l">
              <a:lnSpc>
                <a:spcPts val="3528"/>
              </a:lnSpc>
            </a:pPr>
            <a:r>
              <a:rPr lang="en-US" sz="2557">
                <a:solidFill>
                  <a:srgbClr val="FFFFFF"/>
                </a:solidFill>
                <a:latin typeface="DM Sans"/>
                <a:ea typeface="DM Sans"/>
                <a:cs typeface="DM Sans"/>
                <a:sym typeface="DM Sans"/>
              </a:rPr>
              <a:t>    - Proficient in generating accurate and relevant summaries</a:t>
            </a:r>
          </a:p>
          <a:p>
            <a:pPr algn="l">
              <a:lnSpc>
                <a:spcPts val="3528"/>
              </a:lnSpc>
            </a:pPr>
            <a:r>
              <a:rPr lang="en-US" sz="2557">
                <a:solidFill>
                  <a:srgbClr val="FFFFFF"/>
                </a:solidFill>
                <a:latin typeface="DM Sans"/>
                <a:ea typeface="DM Sans"/>
                <a:cs typeface="DM Sans"/>
                <a:sym typeface="DM Sans"/>
              </a:rPr>
              <a:t>    - Effective in capturing key points and nuances</a:t>
            </a:r>
          </a:p>
          <a:p>
            <a:pPr algn="l" marL="0" indent="0" lvl="0">
              <a:lnSpc>
                <a:spcPts val="3528"/>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458004" y="3958197"/>
            <a:ext cx="13135821" cy="6387802"/>
          </a:xfrm>
          <a:prstGeom prst="rect">
            <a:avLst/>
          </a:prstGeom>
        </p:spPr>
        <p:txBody>
          <a:bodyPr anchor="t" rtlCol="false" tIns="0" lIns="0" bIns="0" rIns="0">
            <a:spAutoFit/>
          </a:bodyPr>
          <a:lstStyle/>
          <a:p>
            <a:pPr algn="l" marL="572547" indent="-286274" lvl="1">
              <a:lnSpc>
                <a:spcPts val="3659"/>
              </a:lnSpc>
              <a:buFont typeface="Arial"/>
              <a:buChar char="•"/>
            </a:pPr>
            <a:r>
              <a:rPr lang="en-US" sz="2651" spc="259">
                <a:solidFill>
                  <a:srgbClr val="F5FFF5"/>
                </a:solidFill>
                <a:latin typeface="Lora Bold"/>
                <a:ea typeface="Lora Bold"/>
                <a:cs typeface="Lora Bold"/>
                <a:sym typeface="Lora Bold"/>
              </a:rPr>
              <a:t>Overview:</a:t>
            </a:r>
            <a:r>
              <a:rPr lang="en-US" sz="2651" spc="259">
                <a:solidFill>
                  <a:srgbClr val="F5FFF5"/>
                </a:solidFill>
                <a:latin typeface="Lora"/>
                <a:ea typeface="Lora"/>
                <a:cs typeface="Lora"/>
                <a:sym typeface="Lora"/>
              </a:rPr>
              <a:t> Extractive summarization selects important sentences directly from the original text.</a:t>
            </a:r>
          </a:p>
          <a:p>
            <a:pPr algn="l">
              <a:lnSpc>
                <a:spcPts val="3659"/>
              </a:lnSpc>
            </a:pPr>
          </a:p>
          <a:p>
            <a:pPr algn="l" marL="572547" indent="-286274" lvl="1">
              <a:lnSpc>
                <a:spcPts val="3659"/>
              </a:lnSpc>
              <a:buFont typeface="Arial"/>
              <a:buChar char="•"/>
            </a:pPr>
            <a:r>
              <a:rPr lang="en-US" sz="2651" spc="259">
                <a:solidFill>
                  <a:srgbClr val="F5FFF5"/>
                </a:solidFill>
                <a:latin typeface="Lora Bold"/>
                <a:ea typeface="Lora Bold"/>
                <a:cs typeface="Lora Bold"/>
                <a:sym typeface="Lora Bold"/>
              </a:rPr>
              <a:t>spaCy Library: </a:t>
            </a:r>
            <a:r>
              <a:rPr lang="en-US" sz="2651" spc="259">
                <a:solidFill>
                  <a:srgbClr val="F5FFF5"/>
                </a:solidFill>
                <a:latin typeface="Lora"/>
                <a:ea typeface="Lora"/>
                <a:cs typeface="Lora"/>
                <a:sym typeface="Lora"/>
              </a:rPr>
              <a:t>Robust NLP library used for tokenization, sentence parsing, and entity recognition.</a:t>
            </a:r>
          </a:p>
          <a:p>
            <a:pPr algn="l">
              <a:lnSpc>
                <a:spcPts val="3659"/>
              </a:lnSpc>
            </a:pPr>
          </a:p>
          <a:p>
            <a:pPr algn="l" marL="572547" indent="-286274" lvl="1">
              <a:lnSpc>
                <a:spcPts val="3659"/>
              </a:lnSpc>
              <a:buFont typeface="Arial"/>
              <a:buChar char="•"/>
            </a:pPr>
            <a:r>
              <a:rPr lang="en-US" sz="2651" spc="259">
                <a:solidFill>
                  <a:srgbClr val="F5FFF5"/>
                </a:solidFill>
                <a:latin typeface="Lora Bold"/>
                <a:ea typeface="Lora Bold"/>
                <a:cs typeface="Lora Bold"/>
                <a:sym typeface="Lora Bold"/>
              </a:rPr>
              <a:t>Dependency Installation:</a:t>
            </a:r>
            <a:r>
              <a:rPr lang="en-US" sz="2651" spc="259">
                <a:solidFill>
                  <a:srgbClr val="F5FFF5"/>
                </a:solidFill>
                <a:latin typeface="Lora"/>
                <a:ea typeface="Lora"/>
                <a:cs typeface="Lora"/>
                <a:sym typeface="Lora"/>
              </a:rPr>
              <a:t> Install spaCy and tabulate libraries for text processing and result formatting.</a:t>
            </a:r>
          </a:p>
          <a:p>
            <a:pPr algn="l">
              <a:lnSpc>
                <a:spcPts val="3659"/>
              </a:lnSpc>
            </a:pPr>
          </a:p>
          <a:p>
            <a:pPr algn="l" marL="572547" indent="-286274" lvl="1">
              <a:lnSpc>
                <a:spcPts val="3659"/>
              </a:lnSpc>
              <a:buFont typeface="Arial"/>
              <a:buChar char="•"/>
            </a:pPr>
            <a:r>
              <a:rPr lang="en-US" sz="2651" spc="259">
                <a:solidFill>
                  <a:srgbClr val="F5FFF5"/>
                </a:solidFill>
                <a:latin typeface="Lora Bold"/>
                <a:ea typeface="Lora Bold"/>
                <a:cs typeface="Lora Bold"/>
                <a:sym typeface="Lora Bold"/>
              </a:rPr>
              <a:t>English Language Model:</a:t>
            </a:r>
            <a:r>
              <a:rPr lang="en-US" sz="2651" spc="259">
                <a:solidFill>
                  <a:srgbClr val="F5FFF5"/>
                </a:solidFill>
                <a:latin typeface="Lora"/>
                <a:ea typeface="Lora"/>
                <a:cs typeface="Lora"/>
                <a:sym typeface="Lora"/>
              </a:rPr>
              <a:t> Download spaCy's English language model for accurate text processing.</a:t>
            </a:r>
          </a:p>
          <a:p>
            <a:pPr algn="l">
              <a:lnSpc>
                <a:spcPts val="3659"/>
              </a:lnSpc>
            </a:pPr>
          </a:p>
          <a:p>
            <a:pPr algn="l">
              <a:lnSpc>
                <a:spcPts val="3659"/>
              </a:lnSpc>
            </a:pPr>
          </a:p>
          <a:p>
            <a:pPr algn="l">
              <a:lnSpc>
                <a:spcPts val="3659"/>
              </a:lnSpc>
            </a:pPr>
          </a:p>
        </p:txBody>
      </p:sp>
      <p:sp>
        <p:nvSpPr>
          <p:cNvPr name="Freeform 3" id="3"/>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4838536"/>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97508" y="796340"/>
            <a:ext cx="14889592" cy="2001850"/>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EXTRACTIVE SUMMARIZATION WITH SPACY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7141340" y="8297876"/>
            <a:ext cx="1920849" cy="1920849"/>
          </a:xfrm>
          <a:custGeom>
            <a:avLst/>
            <a:gdLst/>
            <a:ahLst/>
            <a:cxnLst/>
            <a:rect r="r" b="b" t="t" l="l"/>
            <a:pathLst>
              <a:path h="1920849" w="1920849">
                <a:moveTo>
                  <a:pt x="0" y="0"/>
                </a:moveTo>
                <a:lnTo>
                  <a:pt x="1920849" y="0"/>
                </a:lnTo>
                <a:lnTo>
                  <a:pt x="1920849" y="1920848"/>
                </a:lnTo>
                <a:lnTo>
                  <a:pt x="0" y="1920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41340" y="-117960"/>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252506" y="0"/>
            <a:ext cx="2760734" cy="10341747"/>
            <a:chOff x="0" y="0"/>
            <a:chExt cx="727107" cy="2723752"/>
          </a:xfrm>
        </p:grpSpPr>
        <p:sp>
          <p:nvSpPr>
            <p:cNvPr name="Freeform 5" id="5"/>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6" id="6"/>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7" id="7"/>
          <p:cNvSpPr txBox="true"/>
          <p:nvPr/>
        </p:nvSpPr>
        <p:spPr>
          <a:xfrm rot="0">
            <a:off x="672470" y="823950"/>
            <a:ext cx="15736986" cy="1131570"/>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FFFFFF"/>
                </a:solidFill>
                <a:latin typeface="Now Bold"/>
                <a:ea typeface="Now Bold"/>
                <a:cs typeface="Now Bold"/>
                <a:sym typeface="Now Bold"/>
              </a:rPr>
              <a:t>EXTRACTIVE SUMMARIZATION</a:t>
            </a:r>
          </a:p>
        </p:txBody>
      </p:sp>
      <p:sp>
        <p:nvSpPr>
          <p:cNvPr name="Freeform 8" id="8"/>
          <p:cNvSpPr/>
          <p:nvPr/>
        </p:nvSpPr>
        <p:spPr>
          <a:xfrm flipH="false" flipV="false" rot="0">
            <a:off x="1028700" y="5483929"/>
            <a:ext cx="7144016" cy="2813947"/>
          </a:xfrm>
          <a:custGeom>
            <a:avLst/>
            <a:gdLst/>
            <a:ahLst/>
            <a:cxnLst/>
            <a:rect r="r" b="b" t="t" l="l"/>
            <a:pathLst>
              <a:path h="2813947" w="7144016">
                <a:moveTo>
                  <a:pt x="0" y="0"/>
                </a:moveTo>
                <a:lnTo>
                  <a:pt x="7144016" y="0"/>
                </a:lnTo>
                <a:lnTo>
                  <a:pt x="7144016" y="2813947"/>
                </a:lnTo>
                <a:lnTo>
                  <a:pt x="0" y="2813947"/>
                </a:lnTo>
                <a:lnTo>
                  <a:pt x="0" y="0"/>
                </a:lnTo>
                <a:close/>
              </a:path>
            </a:pathLst>
          </a:custGeom>
          <a:blipFill>
            <a:blip r:embed="rId4"/>
            <a:stretch>
              <a:fillRect l="0" t="0" r="-8684" b="0"/>
            </a:stretch>
          </a:blipFill>
        </p:spPr>
      </p:sp>
      <p:sp>
        <p:nvSpPr>
          <p:cNvPr name="Freeform 9" id="9"/>
          <p:cNvSpPr/>
          <p:nvPr/>
        </p:nvSpPr>
        <p:spPr>
          <a:xfrm flipH="false" flipV="false" rot="0">
            <a:off x="8540962" y="4044491"/>
            <a:ext cx="9378216" cy="5213809"/>
          </a:xfrm>
          <a:custGeom>
            <a:avLst/>
            <a:gdLst/>
            <a:ahLst/>
            <a:cxnLst/>
            <a:rect r="r" b="b" t="t" l="l"/>
            <a:pathLst>
              <a:path h="5213809" w="9378216">
                <a:moveTo>
                  <a:pt x="0" y="0"/>
                </a:moveTo>
                <a:lnTo>
                  <a:pt x="9378217" y="0"/>
                </a:lnTo>
                <a:lnTo>
                  <a:pt x="9378217" y="5213809"/>
                </a:lnTo>
                <a:lnTo>
                  <a:pt x="0" y="5213809"/>
                </a:lnTo>
                <a:lnTo>
                  <a:pt x="0" y="0"/>
                </a:lnTo>
                <a:close/>
              </a:path>
            </a:pathLst>
          </a:custGeom>
          <a:blipFill>
            <a:blip r:embed="rId5"/>
            <a:stretch>
              <a:fillRect l="0" t="0" r="-4257" b="0"/>
            </a:stretch>
          </a:blipFill>
        </p:spPr>
      </p:sp>
      <p:sp>
        <p:nvSpPr>
          <p:cNvPr name="TextBox 10" id="10"/>
          <p:cNvSpPr txBox="true"/>
          <p:nvPr/>
        </p:nvSpPr>
        <p:spPr>
          <a:xfrm rot="0">
            <a:off x="3801562" y="2889662"/>
            <a:ext cx="10684875" cy="781050"/>
          </a:xfrm>
          <a:prstGeom prst="rect">
            <a:avLst/>
          </a:prstGeom>
        </p:spPr>
        <p:txBody>
          <a:bodyPr anchor="t" rtlCol="false" tIns="0" lIns="0" bIns="0" rIns="0">
            <a:spAutoFit/>
          </a:bodyPr>
          <a:lstStyle/>
          <a:p>
            <a:pPr algn="ctr" marL="0" indent="0" lvl="0">
              <a:lnSpc>
                <a:spcPts val="6120"/>
              </a:lnSpc>
              <a:spcBef>
                <a:spcPct val="0"/>
              </a:spcBef>
            </a:pPr>
            <a:r>
              <a:rPr lang="en-US" sz="5100">
                <a:solidFill>
                  <a:srgbClr val="FFFFFF"/>
                </a:solidFill>
                <a:latin typeface="Now Bold"/>
                <a:ea typeface="Now Bold"/>
                <a:cs typeface="Now Bold"/>
                <a:sym typeface="Now Bold"/>
              </a:rPr>
              <a:t>DATA PREPROCESSING 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655583" y="3676007"/>
            <a:ext cx="15603717" cy="6355515"/>
          </a:xfrm>
          <a:prstGeom prst="rect">
            <a:avLst/>
          </a:prstGeom>
        </p:spPr>
        <p:txBody>
          <a:bodyPr anchor="t" rtlCol="false" tIns="0" lIns="0" bIns="0" rIns="0">
            <a:spAutoFit/>
          </a:bodyPr>
          <a:lstStyle/>
          <a:p>
            <a:pPr algn="l" marL="607611" indent="-303805" lvl="1">
              <a:lnSpc>
                <a:spcPts val="3883"/>
              </a:lnSpc>
              <a:buFont typeface="Arial"/>
              <a:buChar char="•"/>
            </a:pPr>
            <a:r>
              <a:rPr lang="en-US" sz="2814" spc="275">
                <a:solidFill>
                  <a:srgbClr val="F5FFF5"/>
                </a:solidFill>
                <a:latin typeface="Times New Roman Bold"/>
                <a:ea typeface="Times New Roman Bold"/>
                <a:cs typeface="Times New Roman Bold"/>
                <a:sym typeface="Times New Roman Bold"/>
              </a:rPr>
              <a:t>Sentence Scoring:</a:t>
            </a:r>
          </a:p>
          <a:p>
            <a:pPr algn="l">
              <a:lnSpc>
                <a:spcPts val="3883"/>
              </a:lnSpc>
            </a:pPr>
            <a:r>
              <a:rPr lang="en-US" sz="2814" spc="275">
                <a:solidFill>
                  <a:srgbClr val="F5FFF5"/>
                </a:solidFill>
                <a:latin typeface="Times New Roman"/>
                <a:ea typeface="Times New Roman"/>
                <a:cs typeface="Times New Roman"/>
                <a:sym typeface="Times New Roman"/>
              </a:rPr>
              <a:t>Score sentences based on their word frequencies to determine importance.</a:t>
            </a:r>
          </a:p>
          <a:p>
            <a:pPr algn="l">
              <a:lnSpc>
                <a:spcPts val="3883"/>
              </a:lnSpc>
            </a:pPr>
          </a:p>
          <a:p>
            <a:pPr algn="l" marL="607611" indent="-303805" lvl="1">
              <a:lnSpc>
                <a:spcPts val="3883"/>
              </a:lnSpc>
              <a:buFont typeface="Arial"/>
              <a:buChar char="•"/>
            </a:pPr>
            <a:r>
              <a:rPr lang="en-US" sz="2814" spc="275">
                <a:solidFill>
                  <a:srgbClr val="F5FFF5"/>
                </a:solidFill>
                <a:latin typeface="Times New Roman Bold"/>
                <a:ea typeface="Times New Roman Bold"/>
                <a:cs typeface="Times New Roman Bold"/>
                <a:sym typeface="Times New Roman Bold"/>
              </a:rPr>
              <a:t>Summary Generation:</a:t>
            </a:r>
          </a:p>
          <a:p>
            <a:pPr algn="l">
              <a:lnSpc>
                <a:spcPts val="3883"/>
              </a:lnSpc>
            </a:pPr>
            <a:r>
              <a:rPr lang="en-US" sz="2814" spc="275">
                <a:solidFill>
                  <a:srgbClr val="F5FFF5"/>
                </a:solidFill>
                <a:latin typeface="Times New Roman"/>
                <a:ea typeface="Times New Roman"/>
                <a:cs typeface="Times New Roman"/>
                <a:sym typeface="Times New Roman"/>
              </a:rPr>
              <a:t>Select top-ranked sentences to form the extractive summary.</a:t>
            </a:r>
          </a:p>
          <a:p>
            <a:pPr algn="l">
              <a:lnSpc>
                <a:spcPts val="3883"/>
              </a:lnSpc>
            </a:pPr>
            <a:r>
              <a:rPr lang="en-US" sz="2814" spc="275">
                <a:solidFill>
                  <a:srgbClr val="F5FFF5"/>
                </a:solidFill>
                <a:latin typeface="Times New Roman"/>
                <a:ea typeface="Times New Roman"/>
                <a:cs typeface="Times New Roman"/>
                <a:sym typeface="Times New Roman"/>
              </a:rPr>
              <a:t>Example of extractive summary generation demonstrating the process.</a:t>
            </a:r>
          </a:p>
          <a:p>
            <a:pPr algn="l">
              <a:lnSpc>
                <a:spcPts val="3883"/>
              </a:lnSpc>
            </a:pPr>
          </a:p>
          <a:p>
            <a:pPr algn="l" marL="607611" indent="-303805" lvl="1">
              <a:lnSpc>
                <a:spcPts val="3883"/>
              </a:lnSpc>
              <a:buFont typeface="Arial"/>
              <a:buChar char="•"/>
            </a:pPr>
            <a:r>
              <a:rPr lang="en-US" sz="2814" spc="275">
                <a:solidFill>
                  <a:srgbClr val="F5FFF5"/>
                </a:solidFill>
                <a:latin typeface="Times New Roman Bold"/>
                <a:ea typeface="Times New Roman Bold"/>
                <a:cs typeface="Times New Roman Bold"/>
                <a:sym typeface="Times New Roman Bold"/>
              </a:rPr>
              <a:t>Result Formatting:</a:t>
            </a:r>
          </a:p>
          <a:p>
            <a:pPr algn="l">
              <a:lnSpc>
                <a:spcPts val="3883"/>
              </a:lnSpc>
            </a:pPr>
            <a:r>
              <a:rPr lang="en-US" sz="2814" spc="275">
                <a:solidFill>
                  <a:srgbClr val="F5FFF5"/>
                </a:solidFill>
                <a:latin typeface="Times New Roman"/>
                <a:ea typeface="Times New Roman"/>
                <a:cs typeface="Times New Roman"/>
                <a:sym typeface="Times New Roman"/>
              </a:rPr>
              <a:t>Structure the summary and original text using tabulate for clear presentation.</a:t>
            </a:r>
          </a:p>
          <a:p>
            <a:pPr algn="l">
              <a:lnSpc>
                <a:spcPts val="3883"/>
              </a:lnSpc>
            </a:pPr>
            <a:r>
              <a:rPr lang="en-US" sz="2814" spc="275">
                <a:solidFill>
                  <a:srgbClr val="F5FFF5"/>
                </a:solidFill>
                <a:latin typeface="Times New Roman"/>
                <a:ea typeface="Times New Roman"/>
                <a:cs typeface="Times New Roman"/>
                <a:sym typeface="Times New Roman"/>
              </a:rPr>
              <a:t>Save the extractive summary model as a pkl file for easy integration into applications.</a:t>
            </a:r>
          </a:p>
          <a:p>
            <a:pPr algn="l">
              <a:lnSpc>
                <a:spcPts val="3883"/>
              </a:lnSpc>
            </a:pPr>
          </a:p>
          <a:p>
            <a:pPr algn="l">
              <a:lnSpc>
                <a:spcPts val="3883"/>
              </a:lnSpc>
            </a:pPr>
          </a:p>
        </p:txBody>
      </p:sp>
      <p:sp>
        <p:nvSpPr>
          <p:cNvPr name="Freeform 3" id="3"/>
          <p:cNvSpPr/>
          <p:nvPr/>
        </p:nvSpPr>
        <p:spPr>
          <a:xfrm flipH="false" flipV="false" rot="0">
            <a:off x="15560603" y="6033878"/>
            <a:ext cx="6452848" cy="5596379"/>
          </a:xfrm>
          <a:custGeom>
            <a:avLst/>
            <a:gdLst/>
            <a:ahLst/>
            <a:cxnLst/>
            <a:rect r="r" b="b" t="t" l="l"/>
            <a:pathLst>
              <a:path h="5596379" w="6452848">
                <a:moveTo>
                  <a:pt x="0" y="0"/>
                </a:moveTo>
                <a:lnTo>
                  <a:pt x="6452848" y="0"/>
                </a:lnTo>
                <a:lnTo>
                  <a:pt x="6452848"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2864846" y="-2001850"/>
            <a:ext cx="6452848" cy="5596379"/>
          </a:xfrm>
          <a:custGeom>
            <a:avLst/>
            <a:gdLst/>
            <a:ahLst/>
            <a:cxnLst/>
            <a:rect r="r" b="b" t="t" l="l"/>
            <a:pathLst>
              <a:path h="5596379" w="6452848">
                <a:moveTo>
                  <a:pt x="0" y="0"/>
                </a:moveTo>
                <a:lnTo>
                  <a:pt x="6452848" y="0"/>
                </a:lnTo>
                <a:lnTo>
                  <a:pt x="6452848"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99204" y="796340"/>
            <a:ext cx="15300245" cy="1748790"/>
          </a:xfrm>
          <a:prstGeom prst="rect">
            <a:avLst/>
          </a:prstGeom>
        </p:spPr>
        <p:txBody>
          <a:bodyPr anchor="t" rtlCol="false" tIns="0" lIns="0" bIns="0" rIns="0">
            <a:spAutoFit/>
          </a:bodyPr>
          <a:lstStyle/>
          <a:p>
            <a:pPr algn="ctr">
              <a:lnSpc>
                <a:spcPts val="6855"/>
              </a:lnSpc>
            </a:pPr>
            <a:r>
              <a:rPr lang="en-US" sz="5713">
                <a:solidFill>
                  <a:srgbClr val="FFFFFF"/>
                </a:solidFill>
                <a:latin typeface="Now Bold"/>
                <a:ea typeface="Now Bold"/>
                <a:cs typeface="Now Bold"/>
                <a:sym typeface="Now Bold"/>
              </a:rPr>
              <a:t>SENTENCE SCORING &amp; </a:t>
            </a:r>
          </a:p>
          <a:p>
            <a:pPr algn="ctr" marL="0" indent="0" lvl="0">
              <a:lnSpc>
                <a:spcPts val="6855"/>
              </a:lnSpc>
              <a:spcBef>
                <a:spcPct val="0"/>
              </a:spcBef>
            </a:pPr>
            <a:r>
              <a:rPr lang="en-US" sz="5713">
                <a:solidFill>
                  <a:srgbClr val="FFFFFF"/>
                </a:solidFill>
                <a:latin typeface="Now Bold"/>
                <a:ea typeface="Now Bold"/>
                <a:cs typeface="Now Bold"/>
                <a:sym typeface="Now Bold"/>
              </a:rPr>
              <a:t>SUMMARY GENERATION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41927" y="2677333"/>
            <a:ext cx="12963263" cy="6857544"/>
          </a:xfrm>
          <a:custGeom>
            <a:avLst/>
            <a:gdLst/>
            <a:ahLst/>
            <a:cxnLst/>
            <a:rect r="r" b="b" t="t" l="l"/>
            <a:pathLst>
              <a:path h="6857544" w="12963263">
                <a:moveTo>
                  <a:pt x="0" y="0"/>
                </a:moveTo>
                <a:lnTo>
                  <a:pt x="12963264" y="0"/>
                </a:lnTo>
                <a:lnTo>
                  <a:pt x="12963264" y="6857544"/>
                </a:lnTo>
                <a:lnTo>
                  <a:pt x="0" y="6857544"/>
                </a:lnTo>
                <a:lnTo>
                  <a:pt x="0" y="0"/>
                </a:lnTo>
                <a:close/>
              </a:path>
            </a:pathLst>
          </a:custGeom>
          <a:blipFill>
            <a:blip r:embed="rId4"/>
            <a:stretch>
              <a:fillRect l="0" t="0" r="0" b="0"/>
            </a:stretch>
          </a:blipFill>
        </p:spPr>
      </p:sp>
      <p:sp>
        <p:nvSpPr>
          <p:cNvPr name="TextBox 5" id="5"/>
          <p:cNvSpPr txBox="true"/>
          <p:nvPr/>
        </p:nvSpPr>
        <p:spPr>
          <a:xfrm rot="0">
            <a:off x="1494332" y="706074"/>
            <a:ext cx="14737964" cy="977484"/>
          </a:xfrm>
          <a:prstGeom prst="rect">
            <a:avLst/>
          </a:prstGeom>
        </p:spPr>
        <p:txBody>
          <a:bodyPr anchor="t" rtlCol="false" tIns="0" lIns="0" bIns="0" rIns="0">
            <a:spAutoFit/>
          </a:bodyPr>
          <a:lstStyle/>
          <a:p>
            <a:pPr algn="l" marL="0" indent="0" lvl="0">
              <a:lnSpc>
                <a:spcPts val="7711"/>
              </a:lnSpc>
              <a:spcBef>
                <a:spcPct val="0"/>
              </a:spcBef>
            </a:pPr>
            <a:r>
              <a:rPr lang="en-US" sz="6426">
                <a:solidFill>
                  <a:srgbClr val="56AEFF"/>
                </a:solidFill>
                <a:latin typeface="Now Bold"/>
                <a:ea typeface="Now Bold"/>
                <a:cs typeface="Now Bold"/>
                <a:sym typeface="Now Bold"/>
              </a:rPr>
              <a:t>Result of Extractive Summarization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75E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8" id="8"/>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520658" y="5182483"/>
            <a:ext cx="1142373" cy="11423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2" id="12"/>
          <p:cNvSpPr/>
          <p:nvPr/>
        </p:nvSpPr>
        <p:spPr>
          <a:xfrm flipH="false" flipV="false" rot="0">
            <a:off x="5799040" y="543144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5520658" y="7125268"/>
            <a:ext cx="1142373" cy="11423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6" id="16"/>
          <p:cNvSpPr txBox="true"/>
          <p:nvPr/>
        </p:nvSpPr>
        <p:spPr>
          <a:xfrm rot="0">
            <a:off x="6942777" y="952500"/>
            <a:ext cx="5496683" cy="812484"/>
          </a:xfrm>
          <a:prstGeom prst="rect">
            <a:avLst/>
          </a:prstGeom>
        </p:spPr>
        <p:txBody>
          <a:bodyPr anchor="t" rtlCol="false" tIns="0" lIns="0" bIns="0" rIns="0">
            <a:spAutoFit/>
          </a:bodyPr>
          <a:lstStyle/>
          <a:p>
            <a:pPr algn="l" marL="0" indent="0" lvl="0">
              <a:lnSpc>
                <a:spcPts val="6727"/>
              </a:lnSpc>
              <a:spcBef>
                <a:spcPct val="0"/>
              </a:spcBef>
            </a:pPr>
            <a:r>
              <a:rPr lang="en-US" sz="4874">
                <a:solidFill>
                  <a:srgbClr val="4BD1FB"/>
                </a:solidFill>
                <a:latin typeface="DM Sans Bold"/>
                <a:ea typeface="DM Sans Bold"/>
                <a:cs typeface="DM Sans Bold"/>
                <a:sym typeface="DM Sans Bold"/>
              </a:rPr>
              <a:t>Challenges Faced:</a:t>
            </a:r>
          </a:p>
        </p:txBody>
      </p:sp>
      <p:sp>
        <p:nvSpPr>
          <p:cNvPr name="TextBox 17" id="17"/>
          <p:cNvSpPr txBox="true"/>
          <p:nvPr/>
        </p:nvSpPr>
        <p:spPr>
          <a:xfrm rot="0">
            <a:off x="6942777" y="1908996"/>
            <a:ext cx="9001142" cy="3260684"/>
          </a:xfrm>
          <a:prstGeom prst="rect">
            <a:avLst/>
          </a:prstGeom>
        </p:spPr>
        <p:txBody>
          <a:bodyPr anchor="t" rtlCol="false" tIns="0" lIns="0" bIns="0" rIns="0">
            <a:spAutoFit/>
          </a:bodyPr>
          <a:lstStyle/>
          <a:p>
            <a:pPr algn="l">
              <a:lnSpc>
                <a:spcPts val="3260"/>
              </a:lnSpc>
            </a:pPr>
          </a:p>
          <a:p>
            <a:pPr algn="l" marL="510148" indent="-255074" lvl="1">
              <a:lnSpc>
                <a:spcPts val="3260"/>
              </a:lnSpc>
              <a:buFont typeface="Arial"/>
              <a:buChar char="•"/>
            </a:pPr>
            <a:r>
              <a:rPr lang="en-US" sz="2362">
                <a:solidFill>
                  <a:srgbClr val="000000"/>
                </a:solidFill>
                <a:latin typeface="DM Sans Bold"/>
                <a:ea typeface="DM Sans Bold"/>
                <a:cs typeface="DM Sans Bold"/>
                <a:sym typeface="DM Sans Bold"/>
              </a:rPr>
              <a:t>Data Complexity: </a:t>
            </a:r>
            <a:r>
              <a:rPr lang="en-US" sz="2362">
                <a:solidFill>
                  <a:srgbClr val="F5FFF5"/>
                </a:solidFill>
                <a:latin typeface="DM Sans Bold"/>
                <a:ea typeface="DM Sans Bold"/>
                <a:cs typeface="DM Sans Bold"/>
                <a:sym typeface="DM Sans Bold"/>
              </a:rPr>
              <a:t> Handling </a:t>
            </a:r>
            <a:r>
              <a:rPr lang="en-US" sz="2362">
                <a:solidFill>
                  <a:srgbClr val="FFFFFF"/>
                </a:solidFill>
                <a:latin typeface="DM Sans"/>
                <a:ea typeface="DM Sans"/>
                <a:cs typeface="DM Sans"/>
                <a:sym typeface="DM Sans"/>
              </a:rPr>
              <a:t>diverse datasets and ensuring uniform preprocessing.</a:t>
            </a:r>
          </a:p>
          <a:p>
            <a:pPr algn="l" marL="510148" indent="-255074" lvl="1">
              <a:lnSpc>
                <a:spcPts val="3260"/>
              </a:lnSpc>
              <a:buFont typeface="Arial"/>
              <a:buChar char="•"/>
            </a:pPr>
            <a:r>
              <a:rPr lang="en-US" sz="2362">
                <a:solidFill>
                  <a:srgbClr val="000000"/>
                </a:solidFill>
                <a:latin typeface="DM Sans Bold"/>
                <a:ea typeface="DM Sans Bold"/>
                <a:cs typeface="DM Sans Bold"/>
                <a:sym typeface="DM Sans Bold"/>
              </a:rPr>
              <a:t>Model Complexity:</a:t>
            </a:r>
            <a:r>
              <a:rPr lang="en-US" sz="2362">
                <a:solidFill>
                  <a:srgbClr val="FFFFFF"/>
                </a:solidFill>
                <a:latin typeface="DM Sans"/>
                <a:ea typeface="DM Sans"/>
                <a:cs typeface="DM Sans"/>
                <a:sym typeface="DM Sans"/>
              </a:rPr>
              <a:t> Tuning hyperparameters for optimal performance of T5 and spaCy models.</a:t>
            </a:r>
          </a:p>
          <a:p>
            <a:pPr algn="l" marL="510148" indent="-255074" lvl="1">
              <a:lnSpc>
                <a:spcPts val="3260"/>
              </a:lnSpc>
              <a:buFont typeface="Arial"/>
              <a:buChar char="•"/>
            </a:pPr>
            <a:r>
              <a:rPr lang="en-US" sz="2362">
                <a:solidFill>
                  <a:srgbClr val="000000"/>
                </a:solidFill>
                <a:latin typeface="DM Sans Bold"/>
                <a:ea typeface="DM Sans Bold"/>
                <a:cs typeface="DM Sans Bold"/>
                <a:sym typeface="DM Sans Bold"/>
              </a:rPr>
              <a:t>Evaluation:</a:t>
            </a:r>
            <a:r>
              <a:rPr lang="en-US" sz="2362">
                <a:solidFill>
                  <a:srgbClr val="FFFFFF"/>
                </a:solidFill>
                <a:latin typeface="DM Sans"/>
                <a:ea typeface="DM Sans"/>
                <a:cs typeface="DM Sans"/>
                <a:sym typeface="DM Sans"/>
              </a:rPr>
              <a:t> Interpreting ROUGE scores and balancing between abstractive and extractive summarization quality.</a:t>
            </a:r>
          </a:p>
          <a:p>
            <a:pPr algn="l" marL="0" indent="0" lvl="0">
              <a:lnSpc>
                <a:spcPts val="3260"/>
              </a:lnSpc>
              <a:spcBef>
                <a:spcPct val="0"/>
              </a:spcBef>
            </a:pPr>
          </a:p>
        </p:txBody>
      </p:sp>
      <p:sp>
        <p:nvSpPr>
          <p:cNvPr name="Freeform 18" id="18"/>
          <p:cNvSpPr/>
          <p:nvPr/>
        </p:nvSpPr>
        <p:spPr>
          <a:xfrm flipH="false" flipV="false" rot="0">
            <a:off x="5818393" y="7372606"/>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6942777" y="5512372"/>
            <a:ext cx="5496683" cy="812484"/>
          </a:xfrm>
          <a:prstGeom prst="rect">
            <a:avLst/>
          </a:prstGeom>
        </p:spPr>
        <p:txBody>
          <a:bodyPr anchor="t" rtlCol="false" tIns="0" lIns="0" bIns="0" rIns="0">
            <a:spAutoFit/>
          </a:bodyPr>
          <a:lstStyle/>
          <a:p>
            <a:pPr algn="l" marL="0" indent="0" lvl="0">
              <a:lnSpc>
                <a:spcPts val="6727"/>
              </a:lnSpc>
              <a:spcBef>
                <a:spcPct val="0"/>
              </a:spcBef>
            </a:pPr>
            <a:r>
              <a:rPr lang="en-US" sz="4874">
                <a:solidFill>
                  <a:srgbClr val="4BD1FB"/>
                </a:solidFill>
                <a:latin typeface="DM Sans Bold"/>
                <a:ea typeface="DM Sans Bold"/>
                <a:cs typeface="DM Sans Bold"/>
                <a:sym typeface="DM Sans Bold"/>
              </a:rPr>
              <a:t>Lessons Learned:</a:t>
            </a:r>
          </a:p>
        </p:txBody>
      </p:sp>
      <p:sp>
        <p:nvSpPr>
          <p:cNvPr name="TextBox 20" id="20"/>
          <p:cNvSpPr txBox="true"/>
          <p:nvPr/>
        </p:nvSpPr>
        <p:spPr>
          <a:xfrm rot="0">
            <a:off x="6942777" y="6286756"/>
            <a:ext cx="9001142" cy="3670259"/>
          </a:xfrm>
          <a:prstGeom prst="rect">
            <a:avLst/>
          </a:prstGeom>
        </p:spPr>
        <p:txBody>
          <a:bodyPr anchor="t" rtlCol="false" tIns="0" lIns="0" bIns="0" rIns="0">
            <a:spAutoFit/>
          </a:bodyPr>
          <a:lstStyle/>
          <a:p>
            <a:pPr algn="l">
              <a:lnSpc>
                <a:spcPts val="3260"/>
              </a:lnSpc>
            </a:pPr>
          </a:p>
          <a:p>
            <a:pPr algn="l" marL="510148" indent="-255074" lvl="1">
              <a:lnSpc>
                <a:spcPts val="3260"/>
              </a:lnSpc>
              <a:buFont typeface="Arial"/>
              <a:buChar char="•"/>
            </a:pPr>
            <a:r>
              <a:rPr lang="en-US" sz="2362">
                <a:solidFill>
                  <a:srgbClr val="000000"/>
                </a:solidFill>
                <a:latin typeface="DM Sans Bold"/>
                <a:ea typeface="DM Sans Bold"/>
                <a:cs typeface="DM Sans Bold"/>
                <a:sym typeface="DM Sans Bold"/>
              </a:rPr>
              <a:t>Importance of Data Quality:</a:t>
            </a:r>
            <a:r>
              <a:rPr lang="en-US" sz="2362">
                <a:solidFill>
                  <a:srgbClr val="FFFFFF"/>
                </a:solidFill>
                <a:latin typeface="DM Sans"/>
                <a:ea typeface="DM Sans"/>
                <a:cs typeface="DM Sans"/>
                <a:sym typeface="DM Sans"/>
              </a:rPr>
              <a:t> Emphasize clean and relevant data for accurate summarization.</a:t>
            </a:r>
          </a:p>
          <a:p>
            <a:pPr algn="l" marL="510148" indent="-255074" lvl="1">
              <a:lnSpc>
                <a:spcPts val="3260"/>
              </a:lnSpc>
              <a:buFont typeface="Arial"/>
              <a:buChar char="•"/>
            </a:pPr>
            <a:r>
              <a:rPr lang="en-US" sz="2362">
                <a:solidFill>
                  <a:srgbClr val="000000"/>
                </a:solidFill>
                <a:latin typeface="DM Sans Bold"/>
                <a:ea typeface="DM Sans Bold"/>
                <a:cs typeface="DM Sans Bold"/>
                <a:sym typeface="DM Sans Bold"/>
              </a:rPr>
              <a:t>Model Tuning: </a:t>
            </a:r>
            <a:r>
              <a:rPr lang="en-US" sz="2362">
                <a:solidFill>
                  <a:srgbClr val="FFFFFF"/>
                </a:solidFill>
                <a:latin typeface="DM Sans"/>
                <a:ea typeface="DM Sans"/>
                <a:cs typeface="DM Sans"/>
                <a:sym typeface="DM Sans"/>
              </a:rPr>
              <a:t>Continuous fine-tuning enhances model performance for specific tasks.</a:t>
            </a:r>
          </a:p>
          <a:p>
            <a:pPr algn="l" marL="510148" indent="-255074" lvl="1">
              <a:lnSpc>
                <a:spcPts val="3260"/>
              </a:lnSpc>
              <a:buFont typeface="Arial"/>
              <a:buChar char="•"/>
            </a:pPr>
            <a:r>
              <a:rPr lang="en-US" sz="2362">
                <a:solidFill>
                  <a:srgbClr val="000000"/>
                </a:solidFill>
                <a:latin typeface="DM Sans Bold"/>
                <a:ea typeface="DM Sans Bold"/>
                <a:cs typeface="DM Sans Bold"/>
                <a:sym typeface="DM Sans Bold"/>
              </a:rPr>
              <a:t>Evaluation Rigor: </a:t>
            </a:r>
            <a:r>
              <a:rPr lang="en-US" sz="2362">
                <a:solidFill>
                  <a:srgbClr val="FFFFFF"/>
                </a:solidFill>
                <a:latin typeface="DM Sans"/>
                <a:ea typeface="DM Sans"/>
                <a:cs typeface="DM Sans"/>
                <a:sym typeface="DM Sans"/>
              </a:rPr>
              <a:t>ROUGE metrics provide a standardized approach for summarization quality assessment.</a:t>
            </a:r>
          </a:p>
          <a:p>
            <a:pPr algn="l">
              <a:lnSpc>
                <a:spcPts val="3260"/>
              </a:lnSpc>
            </a:pPr>
          </a:p>
          <a:p>
            <a:pPr algn="l" marL="0" indent="0" lvl="0">
              <a:lnSpc>
                <a:spcPts val="326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244143" y="3893230"/>
            <a:ext cx="2845162" cy="438105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7721419" y="3893230"/>
            <a:ext cx="2845162" cy="4381054"/>
            <a:chOff x="0" y="0"/>
            <a:chExt cx="862412" cy="1327963"/>
          </a:xfrm>
        </p:grpSpPr>
        <p:sp>
          <p:nvSpPr>
            <p:cNvPr name="Freeform 6" id="6"/>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7" id="7"/>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8" id="8"/>
          <p:cNvGrpSpPr/>
          <p:nvPr/>
        </p:nvGrpSpPr>
        <p:grpSpPr>
          <a:xfrm rot="0">
            <a:off x="10919774" y="3893230"/>
            <a:ext cx="2845162" cy="4381054"/>
            <a:chOff x="0" y="0"/>
            <a:chExt cx="862412" cy="1327963"/>
          </a:xfrm>
        </p:grpSpPr>
        <p:sp>
          <p:nvSpPr>
            <p:cNvPr name="Freeform 9" id="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0" id="1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Freeform 11" id="11"/>
          <p:cNvSpPr/>
          <p:nvPr/>
        </p:nvSpPr>
        <p:spPr>
          <a:xfrm flipH="false" flipV="false" rot="0">
            <a:off x="1244143" y="8274283"/>
            <a:ext cx="2845162" cy="301305"/>
          </a:xfrm>
          <a:custGeom>
            <a:avLst/>
            <a:gdLst/>
            <a:ahLst/>
            <a:cxnLst/>
            <a:rect r="r" b="b" t="t" l="l"/>
            <a:pathLst>
              <a:path h="301305" w="2845162">
                <a:moveTo>
                  <a:pt x="0" y="0"/>
                </a:moveTo>
                <a:lnTo>
                  <a:pt x="2845163" y="0"/>
                </a:lnTo>
                <a:lnTo>
                  <a:pt x="2845163" y="301305"/>
                </a:lnTo>
                <a:lnTo>
                  <a:pt x="0" y="301305"/>
                </a:lnTo>
                <a:lnTo>
                  <a:pt x="0" y="0"/>
                </a:lnTo>
                <a:close/>
              </a:path>
            </a:pathLst>
          </a:custGeom>
          <a:blipFill>
            <a:blip r:embed="rId2"/>
            <a:stretch>
              <a:fillRect l="0" t="-86495" r="0" b="0"/>
            </a:stretch>
          </a:blipFill>
        </p:spPr>
      </p:sp>
      <p:sp>
        <p:nvSpPr>
          <p:cNvPr name="Freeform 12" id="12"/>
          <p:cNvSpPr/>
          <p:nvPr/>
        </p:nvSpPr>
        <p:spPr>
          <a:xfrm flipH="false" flipV="false" rot="0">
            <a:off x="7721419"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2"/>
            <a:stretch>
              <a:fillRect l="0" t="-86495" r="0" b="0"/>
            </a:stretch>
          </a:blipFill>
        </p:spPr>
      </p:sp>
      <p:sp>
        <p:nvSpPr>
          <p:cNvPr name="Freeform 13" id="13"/>
          <p:cNvSpPr/>
          <p:nvPr/>
        </p:nvSpPr>
        <p:spPr>
          <a:xfrm flipH="false" flipV="false" rot="0">
            <a:off x="10919774"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2"/>
            <a:stretch>
              <a:fillRect l="0" t="-86495" r="0" b="0"/>
            </a:stretch>
          </a:blipFill>
        </p:spPr>
      </p:sp>
      <p:grpSp>
        <p:nvGrpSpPr>
          <p:cNvPr name="Group 14" id="14"/>
          <p:cNvGrpSpPr/>
          <p:nvPr/>
        </p:nvGrpSpPr>
        <p:grpSpPr>
          <a:xfrm rot="0">
            <a:off x="-690640" y="-1543050"/>
            <a:ext cx="19210521" cy="4453378"/>
            <a:chOff x="0" y="0"/>
            <a:chExt cx="5059561" cy="1172906"/>
          </a:xfrm>
        </p:grpSpPr>
        <p:sp>
          <p:nvSpPr>
            <p:cNvPr name="Freeform 15" id="15"/>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16" id="16"/>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3736280" y="1504360"/>
            <a:ext cx="10450651" cy="741045"/>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FFFFF"/>
                </a:solidFill>
                <a:latin typeface="Now Bold"/>
                <a:ea typeface="Now Bold"/>
                <a:cs typeface="Now Bold"/>
                <a:sym typeface="Now Bold"/>
              </a:rPr>
              <a:t>OUR TEAM- GROUP 3</a:t>
            </a:r>
          </a:p>
        </p:txBody>
      </p:sp>
      <p:sp>
        <p:nvSpPr>
          <p:cNvPr name="TextBox 18" id="18"/>
          <p:cNvSpPr txBox="true"/>
          <p:nvPr/>
        </p:nvSpPr>
        <p:spPr>
          <a:xfrm rot="0">
            <a:off x="1459728" y="4402497"/>
            <a:ext cx="2470628"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VODNALA SRUJANA</a:t>
            </a:r>
          </a:p>
        </p:txBody>
      </p:sp>
      <p:sp>
        <p:nvSpPr>
          <p:cNvPr name="TextBox 19" id="19"/>
          <p:cNvSpPr txBox="true"/>
          <p:nvPr/>
        </p:nvSpPr>
        <p:spPr>
          <a:xfrm rot="0">
            <a:off x="1653804" y="6083757"/>
            <a:ext cx="2082476" cy="1378610"/>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Oversee project progress &amp; documentation and report compilation</a:t>
            </a:r>
          </a:p>
        </p:txBody>
      </p:sp>
      <p:sp>
        <p:nvSpPr>
          <p:cNvPr name="TextBox 20" id="20"/>
          <p:cNvSpPr txBox="true"/>
          <p:nvPr/>
        </p:nvSpPr>
        <p:spPr>
          <a:xfrm rot="0">
            <a:off x="8235453" y="4402497"/>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ANURAG DVS</a:t>
            </a:r>
          </a:p>
        </p:txBody>
      </p:sp>
      <p:sp>
        <p:nvSpPr>
          <p:cNvPr name="TextBox 21" id="21"/>
          <p:cNvSpPr txBox="true"/>
          <p:nvPr/>
        </p:nvSpPr>
        <p:spPr>
          <a:xfrm rot="0">
            <a:off x="8102762" y="6221618"/>
            <a:ext cx="2082476" cy="1378610"/>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Data preprocessing &amp; evaluation, building interface</a:t>
            </a:r>
          </a:p>
        </p:txBody>
      </p:sp>
      <p:sp>
        <p:nvSpPr>
          <p:cNvPr name="TextBox 22" id="22"/>
          <p:cNvSpPr txBox="true"/>
          <p:nvPr/>
        </p:nvSpPr>
        <p:spPr>
          <a:xfrm rot="0">
            <a:off x="11433356" y="4402497"/>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PREETI PANJWANI</a:t>
            </a:r>
          </a:p>
        </p:txBody>
      </p:sp>
      <p:sp>
        <p:nvSpPr>
          <p:cNvPr name="TextBox 23" id="23"/>
          <p:cNvSpPr txBox="true"/>
          <p:nvPr/>
        </p:nvSpPr>
        <p:spPr>
          <a:xfrm rot="0">
            <a:off x="11300006" y="6359478"/>
            <a:ext cx="2082476" cy="1102888"/>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PPT presentation-helped the team lead</a:t>
            </a:r>
          </a:p>
        </p:txBody>
      </p:sp>
      <p:sp>
        <p:nvSpPr>
          <p:cNvPr name="Freeform 24" id="24"/>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8" id="28"/>
          <p:cNvGrpSpPr/>
          <p:nvPr/>
        </p:nvGrpSpPr>
        <p:grpSpPr>
          <a:xfrm rot="0">
            <a:off x="4523831" y="3893230"/>
            <a:ext cx="2845162" cy="4381054"/>
            <a:chOff x="0" y="0"/>
            <a:chExt cx="862412" cy="1327963"/>
          </a:xfrm>
        </p:grpSpPr>
        <p:sp>
          <p:nvSpPr>
            <p:cNvPr name="Freeform 29" id="2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30" id="3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31" id="31"/>
          <p:cNvGrpSpPr/>
          <p:nvPr/>
        </p:nvGrpSpPr>
        <p:grpSpPr>
          <a:xfrm rot="0">
            <a:off x="14117361" y="3893230"/>
            <a:ext cx="2845162" cy="4381054"/>
            <a:chOff x="0" y="0"/>
            <a:chExt cx="862412" cy="1327963"/>
          </a:xfrm>
        </p:grpSpPr>
        <p:sp>
          <p:nvSpPr>
            <p:cNvPr name="Freeform 32" id="32"/>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33" id="33"/>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34" id="34"/>
          <p:cNvSpPr txBox="true"/>
          <p:nvPr/>
        </p:nvSpPr>
        <p:spPr>
          <a:xfrm rot="0">
            <a:off x="5037639" y="4402497"/>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 PRABHJOT SINGH</a:t>
            </a:r>
          </a:p>
        </p:txBody>
      </p:sp>
      <p:sp>
        <p:nvSpPr>
          <p:cNvPr name="TextBox 35" id="35"/>
          <p:cNvSpPr txBox="true"/>
          <p:nvPr/>
        </p:nvSpPr>
        <p:spPr>
          <a:xfrm rot="0">
            <a:off x="14398071" y="5528004"/>
            <a:ext cx="2101526" cy="1111504"/>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Let's begin...</a:t>
            </a:r>
          </a:p>
          <a:p>
            <a:pPr algn="ctr">
              <a:lnSpc>
                <a:spcPts val="2972"/>
              </a:lnSpc>
            </a:pPr>
          </a:p>
          <a:p>
            <a:pPr algn="ctr">
              <a:lnSpc>
                <a:spcPts val="2972"/>
              </a:lnSpc>
            </a:pPr>
            <a:r>
              <a:rPr lang="en-US" sz="2477" spc="123">
                <a:solidFill>
                  <a:srgbClr val="FFFBFB"/>
                </a:solidFill>
                <a:latin typeface="DM Sans"/>
                <a:ea typeface="DM Sans"/>
                <a:cs typeface="DM Sans"/>
                <a:sym typeface="DM Sans"/>
              </a:rPr>
              <a:t>😊</a:t>
            </a:r>
          </a:p>
        </p:txBody>
      </p:sp>
      <p:sp>
        <p:nvSpPr>
          <p:cNvPr name="TextBox 36" id="36"/>
          <p:cNvSpPr txBox="true"/>
          <p:nvPr/>
        </p:nvSpPr>
        <p:spPr>
          <a:xfrm rot="0">
            <a:off x="4905174" y="6359478"/>
            <a:ext cx="2082476" cy="827166"/>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Model implementation  &amp; deployment</a:t>
            </a:r>
          </a:p>
        </p:txBody>
      </p:sp>
      <p:sp>
        <p:nvSpPr>
          <p:cNvPr name="Freeform 37" id="37"/>
          <p:cNvSpPr/>
          <p:nvPr/>
        </p:nvSpPr>
        <p:spPr>
          <a:xfrm flipH="false" flipV="false" rot="0">
            <a:off x="14117361" y="8274283"/>
            <a:ext cx="2845162" cy="301305"/>
          </a:xfrm>
          <a:custGeom>
            <a:avLst/>
            <a:gdLst/>
            <a:ahLst/>
            <a:cxnLst/>
            <a:rect r="r" b="b" t="t" l="l"/>
            <a:pathLst>
              <a:path h="301305" w="2845162">
                <a:moveTo>
                  <a:pt x="0" y="0"/>
                </a:moveTo>
                <a:lnTo>
                  <a:pt x="2845163" y="0"/>
                </a:lnTo>
                <a:lnTo>
                  <a:pt x="2845163" y="301305"/>
                </a:lnTo>
                <a:lnTo>
                  <a:pt x="0" y="301305"/>
                </a:lnTo>
                <a:lnTo>
                  <a:pt x="0" y="0"/>
                </a:lnTo>
                <a:close/>
              </a:path>
            </a:pathLst>
          </a:custGeom>
          <a:blipFill>
            <a:blip r:embed="rId2"/>
            <a:stretch>
              <a:fillRect l="0" t="-86495" r="0" b="0"/>
            </a:stretch>
          </a:blipFill>
        </p:spPr>
      </p:sp>
      <p:sp>
        <p:nvSpPr>
          <p:cNvPr name="Freeform 38" id="38"/>
          <p:cNvSpPr/>
          <p:nvPr/>
        </p:nvSpPr>
        <p:spPr>
          <a:xfrm flipH="false" flipV="false" rot="0">
            <a:off x="4482781" y="8274283"/>
            <a:ext cx="2845162" cy="301305"/>
          </a:xfrm>
          <a:custGeom>
            <a:avLst/>
            <a:gdLst/>
            <a:ahLst/>
            <a:cxnLst/>
            <a:rect r="r" b="b" t="t" l="l"/>
            <a:pathLst>
              <a:path h="301305" w="2845162">
                <a:moveTo>
                  <a:pt x="0" y="0"/>
                </a:moveTo>
                <a:lnTo>
                  <a:pt x="2845163" y="0"/>
                </a:lnTo>
                <a:lnTo>
                  <a:pt x="2845163" y="301305"/>
                </a:lnTo>
                <a:lnTo>
                  <a:pt x="0" y="301305"/>
                </a:lnTo>
                <a:lnTo>
                  <a:pt x="0" y="0"/>
                </a:lnTo>
                <a:close/>
              </a:path>
            </a:pathLst>
          </a:custGeom>
          <a:blipFill>
            <a:blip r:embed="rId2"/>
            <a:stretch>
              <a:fillRect l="0" t="-86495" r="0" b="0"/>
            </a:stretch>
          </a:blipFill>
        </p:spPr>
      </p:sp>
      <p:sp>
        <p:nvSpPr>
          <p:cNvPr name="TextBox 39" id="39"/>
          <p:cNvSpPr txBox="true"/>
          <p:nvPr/>
        </p:nvSpPr>
        <p:spPr>
          <a:xfrm rot="0">
            <a:off x="3666711" y="8873977"/>
            <a:ext cx="10450651" cy="741045"/>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FFFFF"/>
                </a:solidFill>
                <a:latin typeface="Now Bold"/>
                <a:ea typeface="Now Bold"/>
                <a:cs typeface="Now Bold"/>
                <a:sym typeface="Now Bold"/>
              </a:rPr>
              <a:t>ROLES PLAYED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13898" y="76026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5476384" y="6501120"/>
            <a:ext cx="11610600" cy="6860809"/>
          </a:xfrm>
          <a:custGeom>
            <a:avLst/>
            <a:gdLst/>
            <a:ahLst/>
            <a:cxnLst/>
            <a:rect r="r" b="b" t="t" l="l"/>
            <a:pathLst>
              <a:path h="6860809" w="11610600">
                <a:moveTo>
                  <a:pt x="0" y="0"/>
                </a:moveTo>
                <a:lnTo>
                  <a:pt x="11610600" y="0"/>
                </a:lnTo>
                <a:lnTo>
                  <a:pt x="11610600" y="6860809"/>
                </a:lnTo>
                <a:lnTo>
                  <a:pt x="0" y="6860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147231" y="4808481"/>
            <a:ext cx="3112069" cy="2588424"/>
          </a:xfrm>
          <a:custGeom>
            <a:avLst/>
            <a:gdLst/>
            <a:ahLst/>
            <a:cxnLst/>
            <a:rect r="r" b="b" t="t" l="l"/>
            <a:pathLst>
              <a:path h="2588424" w="3112069">
                <a:moveTo>
                  <a:pt x="0" y="0"/>
                </a:moveTo>
                <a:lnTo>
                  <a:pt x="3112069" y="0"/>
                </a:lnTo>
                <a:lnTo>
                  <a:pt x="3112069" y="2588424"/>
                </a:lnTo>
                <a:lnTo>
                  <a:pt x="0" y="2588424"/>
                </a:lnTo>
                <a:lnTo>
                  <a:pt x="0" y="0"/>
                </a:lnTo>
                <a:close/>
              </a:path>
            </a:pathLst>
          </a:custGeom>
          <a:blipFill>
            <a:blip r:embed="rId4"/>
            <a:stretch>
              <a:fillRect l="-53077" t="-12077" r="-51769" b="-41852"/>
            </a:stretch>
          </a:blipFill>
        </p:spPr>
      </p:sp>
      <p:sp>
        <p:nvSpPr>
          <p:cNvPr name="TextBox 5" id="5"/>
          <p:cNvSpPr txBox="true"/>
          <p:nvPr/>
        </p:nvSpPr>
        <p:spPr>
          <a:xfrm rot="0">
            <a:off x="1386991" y="2279949"/>
            <a:ext cx="15050269" cy="17805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Bold"/>
                <a:ea typeface="Canva Sans Bold"/>
                <a:cs typeface="Canva Sans Bold"/>
                <a:sym typeface="Canva Sans Bold"/>
              </a:rPr>
              <a:t>Python Version               :    Python 3.6+</a:t>
            </a:r>
          </a:p>
          <a:p>
            <a:pPr algn="l">
              <a:lnSpc>
                <a:spcPts val="4759"/>
              </a:lnSpc>
            </a:pPr>
            <a:r>
              <a:rPr lang="en-US" sz="3399">
                <a:solidFill>
                  <a:srgbClr val="FFFFFF"/>
                </a:solidFill>
                <a:latin typeface="Canva Sans Bold"/>
                <a:ea typeface="Canva Sans Bold"/>
                <a:cs typeface="Canva Sans Bold"/>
                <a:sym typeface="Canva Sans Bold"/>
              </a:rPr>
              <a:t>Libraries/Frameworks  :   spaCy, Transformers (for T5 model), Flask</a:t>
            </a:r>
          </a:p>
          <a:p>
            <a:pPr algn="l">
              <a:lnSpc>
                <a:spcPts val="4759"/>
              </a:lnSpc>
            </a:pPr>
            <a:r>
              <a:rPr lang="en-US" sz="3399">
                <a:solidFill>
                  <a:srgbClr val="FFFFFF"/>
                </a:solidFill>
                <a:latin typeface="Canva Sans Bold"/>
                <a:ea typeface="Canva Sans Bold"/>
                <a:cs typeface="Canva Sans Bold"/>
                <a:sym typeface="Canva Sans Bold"/>
              </a:rPr>
              <a:t>Additional Tools             :   Git (for version control), Jupyter Notebook </a:t>
            </a:r>
          </a:p>
        </p:txBody>
      </p:sp>
      <p:sp>
        <p:nvSpPr>
          <p:cNvPr name="TextBox 6" id="6"/>
          <p:cNvSpPr txBox="true"/>
          <p:nvPr/>
        </p:nvSpPr>
        <p:spPr>
          <a:xfrm rot="0">
            <a:off x="4519747" y="6752845"/>
            <a:ext cx="12121158" cy="17805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Bold"/>
                <a:ea typeface="Canva Sans Bold"/>
                <a:cs typeface="Canva Sans Bold"/>
                <a:sym typeface="Canva Sans Bold"/>
              </a:rPr>
              <a:t>CPU	        :    Intel Core i5 or equivalent</a:t>
            </a:r>
          </a:p>
          <a:p>
            <a:pPr algn="l">
              <a:lnSpc>
                <a:spcPts val="4759"/>
              </a:lnSpc>
            </a:pPr>
            <a:r>
              <a:rPr lang="en-US" sz="3399">
                <a:solidFill>
                  <a:srgbClr val="FFFFFF"/>
                </a:solidFill>
                <a:latin typeface="Canva Sans Bold"/>
                <a:ea typeface="Canva Sans Bold"/>
                <a:cs typeface="Canva Sans Bold"/>
                <a:sym typeface="Canva Sans Bold"/>
              </a:rPr>
              <a:t>RAM	        :    Minimum 8GB</a:t>
            </a:r>
          </a:p>
          <a:p>
            <a:pPr algn="l">
              <a:lnSpc>
                <a:spcPts val="4759"/>
              </a:lnSpc>
            </a:pPr>
            <a:r>
              <a:rPr lang="en-US" sz="3399">
                <a:solidFill>
                  <a:srgbClr val="FFFFFF"/>
                </a:solidFill>
                <a:latin typeface="Canva Sans Bold"/>
                <a:ea typeface="Canva Sans Bold"/>
                <a:cs typeface="Canva Sans Bold"/>
                <a:sym typeface="Canva Sans Bold"/>
              </a:rPr>
              <a:t>Storage	:    SSD recommended for faster data processing</a:t>
            </a:r>
          </a:p>
        </p:txBody>
      </p:sp>
      <p:sp>
        <p:nvSpPr>
          <p:cNvPr name="TextBox 7" id="7"/>
          <p:cNvSpPr txBox="true"/>
          <p:nvPr/>
        </p:nvSpPr>
        <p:spPr>
          <a:xfrm rot="0">
            <a:off x="1143942" y="933450"/>
            <a:ext cx="7768183" cy="887095"/>
          </a:xfrm>
          <a:prstGeom prst="rect">
            <a:avLst/>
          </a:prstGeom>
        </p:spPr>
        <p:txBody>
          <a:bodyPr anchor="t" rtlCol="false" tIns="0" lIns="0" bIns="0" rIns="0">
            <a:spAutoFit/>
          </a:bodyPr>
          <a:lstStyle/>
          <a:p>
            <a:pPr algn="ctr">
              <a:lnSpc>
                <a:spcPts val="7279"/>
              </a:lnSpc>
            </a:pPr>
            <a:r>
              <a:rPr lang="en-US" sz="5199">
                <a:solidFill>
                  <a:srgbClr val="FFDE59"/>
                </a:solidFill>
                <a:latin typeface="Canva Sans Bold"/>
                <a:ea typeface="Canva Sans Bold"/>
                <a:cs typeface="Canva Sans Bold"/>
                <a:sym typeface="Canva Sans Bold"/>
              </a:rPr>
              <a:t>Software Requirements </a:t>
            </a:r>
          </a:p>
        </p:txBody>
      </p:sp>
      <p:sp>
        <p:nvSpPr>
          <p:cNvPr name="TextBox 8" id="8"/>
          <p:cNvSpPr txBox="true"/>
          <p:nvPr/>
        </p:nvSpPr>
        <p:spPr>
          <a:xfrm rot="0">
            <a:off x="4519747" y="5215598"/>
            <a:ext cx="8017123" cy="887095"/>
          </a:xfrm>
          <a:prstGeom prst="rect">
            <a:avLst/>
          </a:prstGeom>
        </p:spPr>
        <p:txBody>
          <a:bodyPr anchor="t" rtlCol="false" tIns="0" lIns="0" bIns="0" rIns="0">
            <a:spAutoFit/>
          </a:bodyPr>
          <a:lstStyle/>
          <a:p>
            <a:pPr algn="ctr">
              <a:lnSpc>
                <a:spcPts val="7279"/>
              </a:lnSpc>
            </a:pPr>
            <a:r>
              <a:rPr lang="en-US" sz="5199">
                <a:solidFill>
                  <a:srgbClr val="FFDE59"/>
                </a:solidFill>
                <a:latin typeface="Canva Sans Bold"/>
                <a:ea typeface="Canva Sans Bold"/>
                <a:cs typeface="Canva Sans Bold"/>
                <a:sym typeface="Canva Sans Bold"/>
              </a:rPr>
              <a:t>Hardware Requirements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2847428" y="8002500"/>
            <a:ext cx="9234945" cy="5457013"/>
          </a:xfrm>
          <a:custGeom>
            <a:avLst/>
            <a:gdLst/>
            <a:ahLst/>
            <a:cxnLst/>
            <a:rect r="r" b="b" t="t" l="l"/>
            <a:pathLst>
              <a:path h="5457013" w="9234945">
                <a:moveTo>
                  <a:pt x="0" y="0"/>
                </a:moveTo>
                <a:lnTo>
                  <a:pt x="9234945" y="0"/>
                </a:lnTo>
                <a:lnTo>
                  <a:pt x="9234945" y="5457013"/>
                </a:lnTo>
                <a:lnTo>
                  <a:pt x="0" y="5457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129" y="6477933"/>
            <a:ext cx="2359659" cy="233016"/>
          </a:xfrm>
          <a:custGeom>
            <a:avLst/>
            <a:gdLst/>
            <a:ahLst/>
            <a:cxnLst/>
            <a:rect r="r" b="b" t="t" l="l"/>
            <a:pathLst>
              <a:path h="233016" w="2359659">
                <a:moveTo>
                  <a:pt x="0" y="0"/>
                </a:moveTo>
                <a:lnTo>
                  <a:pt x="2359658" y="0"/>
                </a:lnTo>
                <a:lnTo>
                  <a:pt x="2359658" y="233016"/>
                </a:lnTo>
                <a:lnTo>
                  <a:pt x="0" y="233016"/>
                </a:lnTo>
                <a:lnTo>
                  <a:pt x="0" y="0"/>
                </a:lnTo>
                <a:close/>
              </a:path>
            </a:pathLst>
          </a:custGeom>
          <a:blipFill>
            <a:blip r:embed="rId4"/>
            <a:stretch>
              <a:fillRect l="0" t="-99999" r="0" b="0"/>
            </a:stretch>
          </a:blipFill>
        </p:spPr>
      </p:sp>
      <p:sp>
        <p:nvSpPr>
          <p:cNvPr name="Freeform 4" id="4"/>
          <p:cNvSpPr/>
          <p:nvPr/>
        </p:nvSpPr>
        <p:spPr>
          <a:xfrm flipH="false" flipV="false" rot="0">
            <a:off x="-386412" y="3138548"/>
            <a:ext cx="2913346" cy="287693"/>
          </a:xfrm>
          <a:custGeom>
            <a:avLst/>
            <a:gdLst/>
            <a:ahLst/>
            <a:cxnLst/>
            <a:rect r="r" b="b" t="t" l="l"/>
            <a:pathLst>
              <a:path h="287693" w="2913346">
                <a:moveTo>
                  <a:pt x="0" y="0"/>
                </a:moveTo>
                <a:lnTo>
                  <a:pt x="2913346" y="0"/>
                </a:lnTo>
                <a:lnTo>
                  <a:pt x="2913346" y="287693"/>
                </a:lnTo>
                <a:lnTo>
                  <a:pt x="0" y="287693"/>
                </a:lnTo>
                <a:lnTo>
                  <a:pt x="0" y="0"/>
                </a:lnTo>
                <a:close/>
              </a:path>
            </a:pathLst>
          </a:custGeom>
          <a:blipFill>
            <a:blip r:embed="rId4"/>
            <a:stretch>
              <a:fillRect l="0" t="-99999" r="0" b="0"/>
            </a:stretch>
          </a:blipFill>
        </p:spPr>
      </p:sp>
      <p:sp>
        <p:nvSpPr>
          <p:cNvPr name="Freeform 5" id="5"/>
          <p:cNvSpPr/>
          <p:nvPr/>
        </p:nvSpPr>
        <p:spPr>
          <a:xfrm flipH="false" flipV="false" rot="1313163">
            <a:off x="15790040" y="-1780669"/>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17153" y="2538731"/>
            <a:ext cx="11962845" cy="5171438"/>
          </a:xfrm>
          <a:prstGeom prst="rect">
            <a:avLst/>
          </a:prstGeom>
        </p:spPr>
        <p:txBody>
          <a:bodyPr anchor="t" rtlCol="false" tIns="0" lIns="0" bIns="0" rIns="0">
            <a:spAutoFit/>
          </a:bodyPr>
          <a:lstStyle/>
          <a:p>
            <a:pPr algn="l" marL="635729" indent="-317864" lvl="1">
              <a:lnSpc>
                <a:spcPts val="4063"/>
              </a:lnSpc>
              <a:buFont typeface="Arial"/>
              <a:buChar char="•"/>
            </a:pPr>
            <a:r>
              <a:rPr lang="en-US" sz="2944">
                <a:solidFill>
                  <a:srgbClr val="FFFFFF"/>
                </a:solidFill>
                <a:latin typeface="DM Sans Bold"/>
                <a:ea typeface="DM Sans Bold"/>
                <a:cs typeface="DM Sans Bold"/>
                <a:sym typeface="DM Sans Bold"/>
              </a:rPr>
              <a:t>Interface:</a:t>
            </a:r>
          </a:p>
          <a:p>
            <a:pPr algn="l" marL="1271458" indent="-423819" lvl="2">
              <a:lnSpc>
                <a:spcPts val="4063"/>
              </a:lnSpc>
              <a:buFont typeface="Arial"/>
              <a:buChar char="⚬"/>
            </a:pPr>
            <a:r>
              <a:rPr lang="en-US" sz="2944">
                <a:solidFill>
                  <a:srgbClr val="FFFFFF"/>
                </a:solidFill>
                <a:latin typeface="DM Sans Bold"/>
                <a:ea typeface="DM Sans Bold"/>
                <a:cs typeface="DM Sans Bold"/>
                <a:sym typeface="DM Sans Bold"/>
              </a:rPr>
              <a:t>Built using frontend languages (HTML, CSS, JavaScript).</a:t>
            </a:r>
          </a:p>
          <a:p>
            <a:pPr algn="l" marL="1314637" indent="-438212" lvl="2">
              <a:lnSpc>
                <a:spcPts val="4201"/>
              </a:lnSpc>
              <a:buFont typeface="Arial"/>
              <a:buChar char="⚬"/>
            </a:pPr>
            <a:r>
              <a:rPr lang="en-US" sz="3044">
                <a:solidFill>
                  <a:srgbClr val="FFFFFF"/>
                </a:solidFill>
                <a:latin typeface="DM Sans Bold"/>
                <a:ea typeface="DM Sans Bold"/>
                <a:cs typeface="DM Sans Bold"/>
                <a:sym typeface="DM Sans Bold"/>
              </a:rPr>
              <a:t>Provides user-friendly interaction for text input and summary display.</a:t>
            </a:r>
          </a:p>
          <a:p>
            <a:pPr algn="l">
              <a:lnSpc>
                <a:spcPts val="4201"/>
              </a:lnSpc>
            </a:pPr>
          </a:p>
          <a:p>
            <a:pPr algn="l" marL="635729" indent="-317864" lvl="1">
              <a:lnSpc>
                <a:spcPts val="4063"/>
              </a:lnSpc>
              <a:buFont typeface="Arial"/>
              <a:buChar char="•"/>
            </a:pPr>
            <a:r>
              <a:rPr lang="en-US" sz="2944">
                <a:solidFill>
                  <a:srgbClr val="FFFFFF"/>
                </a:solidFill>
                <a:latin typeface="DM Sans Bold"/>
                <a:ea typeface="DM Sans Bold"/>
                <a:cs typeface="DM Sans Bold"/>
                <a:sym typeface="DM Sans Bold"/>
              </a:rPr>
              <a:t>Deployment:</a:t>
            </a:r>
          </a:p>
          <a:p>
            <a:pPr algn="l" marL="1271458" indent="-423819" lvl="2">
              <a:lnSpc>
                <a:spcPts val="4063"/>
              </a:lnSpc>
              <a:buFont typeface="Arial"/>
              <a:buChar char="⚬"/>
            </a:pPr>
            <a:r>
              <a:rPr lang="en-US" sz="2944">
                <a:solidFill>
                  <a:srgbClr val="FFFFFF"/>
                </a:solidFill>
                <a:latin typeface="DM Sans Bold"/>
                <a:ea typeface="DM Sans Bold"/>
                <a:cs typeface="DM Sans Bold"/>
                <a:sym typeface="DM Sans Bold"/>
              </a:rPr>
              <a:t>Hosted on Render platform for scalability and reliability.</a:t>
            </a:r>
          </a:p>
          <a:p>
            <a:pPr algn="l" marL="1271458" indent="-423819" lvl="2">
              <a:lnSpc>
                <a:spcPts val="4063"/>
              </a:lnSpc>
              <a:buFont typeface="Arial"/>
              <a:buChar char="⚬"/>
            </a:pPr>
            <a:r>
              <a:rPr lang="en-US" sz="2944">
                <a:solidFill>
                  <a:srgbClr val="FFFFFF"/>
                </a:solidFill>
                <a:latin typeface="DM Sans Bold"/>
                <a:ea typeface="DM Sans Bold"/>
                <a:cs typeface="DM Sans Bold"/>
                <a:sym typeface="DM Sans Bold"/>
              </a:rPr>
              <a:t>Ensures accessible access to summarization tools via web browser.</a:t>
            </a:r>
          </a:p>
          <a:p>
            <a:pPr algn="l" marL="0" indent="0" lvl="0">
              <a:lnSpc>
                <a:spcPts val="4063"/>
              </a:lnSpc>
              <a:spcBef>
                <a:spcPct val="0"/>
              </a:spcBef>
            </a:pPr>
          </a:p>
        </p:txBody>
      </p:sp>
      <p:sp>
        <p:nvSpPr>
          <p:cNvPr name="Freeform 7" id="7"/>
          <p:cNvSpPr/>
          <p:nvPr/>
        </p:nvSpPr>
        <p:spPr>
          <a:xfrm flipH="false" flipV="false" rot="0">
            <a:off x="549517" y="5143500"/>
            <a:ext cx="958365" cy="1334433"/>
          </a:xfrm>
          <a:custGeom>
            <a:avLst/>
            <a:gdLst/>
            <a:ahLst/>
            <a:cxnLst/>
            <a:rect r="r" b="b" t="t" l="l"/>
            <a:pathLst>
              <a:path h="1334433" w="958365">
                <a:moveTo>
                  <a:pt x="0" y="0"/>
                </a:moveTo>
                <a:lnTo>
                  <a:pt x="958366" y="0"/>
                </a:lnTo>
                <a:lnTo>
                  <a:pt x="958366" y="1334433"/>
                </a:lnTo>
                <a:lnTo>
                  <a:pt x="0" y="13344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87355" y="1631193"/>
            <a:ext cx="1482689" cy="1507355"/>
          </a:xfrm>
          <a:custGeom>
            <a:avLst/>
            <a:gdLst/>
            <a:ahLst/>
            <a:cxnLst/>
            <a:rect r="r" b="b" t="t" l="l"/>
            <a:pathLst>
              <a:path h="1507355" w="1482689">
                <a:moveTo>
                  <a:pt x="0" y="0"/>
                </a:moveTo>
                <a:lnTo>
                  <a:pt x="1482690" y="0"/>
                </a:lnTo>
                <a:lnTo>
                  <a:pt x="1482690" y="1507355"/>
                </a:lnTo>
                <a:lnTo>
                  <a:pt x="0" y="15073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101738" y="7710169"/>
            <a:ext cx="4030157" cy="1548131"/>
          </a:xfrm>
          <a:custGeom>
            <a:avLst/>
            <a:gdLst/>
            <a:ahLst/>
            <a:cxnLst/>
            <a:rect r="r" b="b" t="t" l="l"/>
            <a:pathLst>
              <a:path h="1548131" w="4030157">
                <a:moveTo>
                  <a:pt x="0" y="0"/>
                </a:moveTo>
                <a:lnTo>
                  <a:pt x="4030156" y="0"/>
                </a:lnTo>
                <a:lnTo>
                  <a:pt x="4030156" y="1548131"/>
                </a:lnTo>
                <a:lnTo>
                  <a:pt x="0" y="1548131"/>
                </a:lnTo>
                <a:lnTo>
                  <a:pt x="0" y="0"/>
                </a:lnTo>
                <a:close/>
              </a:path>
            </a:pathLst>
          </a:custGeom>
          <a:blipFill>
            <a:blip r:embed="rId9"/>
            <a:stretch>
              <a:fillRect l="-19532" t="-26985" r="-22202" b="-27981"/>
            </a:stretch>
          </a:blipFill>
        </p:spPr>
      </p:sp>
      <p:sp>
        <p:nvSpPr>
          <p:cNvPr name="TextBox 10" id="10"/>
          <p:cNvSpPr txBox="true"/>
          <p:nvPr/>
        </p:nvSpPr>
        <p:spPr>
          <a:xfrm rot="0">
            <a:off x="2817153" y="1028700"/>
            <a:ext cx="11628328" cy="819150"/>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DE59"/>
                </a:solidFill>
                <a:latin typeface="Canva Sans Bold"/>
                <a:ea typeface="Canva Sans Bold"/>
                <a:cs typeface="Canva Sans Bold"/>
                <a:sym typeface="Canva Sans Bold"/>
              </a:rPr>
              <a:t>INFERFACE &amp; DEPLOYMENT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897407" y="8927331"/>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256" y="2100989"/>
            <a:ext cx="2359659" cy="233016"/>
          </a:xfrm>
          <a:custGeom>
            <a:avLst/>
            <a:gdLst/>
            <a:ahLst/>
            <a:cxnLst/>
            <a:rect r="r" b="b" t="t" l="l"/>
            <a:pathLst>
              <a:path h="233016" w="2359659">
                <a:moveTo>
                  <a:pt x="0" y="0"/>
                </a:moveTo>
                <a:lnTo>
                  <a:pt x="2359659" y="0"/>
                </a:lnTo>
                <a:lnTo>
                  <a:pt x="2359659" y="233017"/>
                </a:lnTo>
                <a:lnTo>
                  <a:pt x="0" y="233017"/>
                </a:lnTo>
                <a:lnTo>
                  <a:pt x="0" y="0"/>
                </a:lnTo>
                <a:close/>
              </a:path>
            </a:pathLst>
          </a:custGeom>
          <a:blipFill>
            <a:blip r:embed="rId4"/>
            <a:stretch>
              <a:fillRect l="0" t="-99999" r="0" b="0"/>
            </a:stretch>
          </a:blipFill>
        </p:spPr>
      </p:sp>
      <p:sp>
        <p:nvSpPr>
          <p:cNvPr name="Freeform 4" id="4"/>
          <p:cNvSpPr/>
          <p:nvPr/>
        </p:nvSpPr>
        <p:spPr>
          <a:xfrm flipH="false" flipV="false" rot="1313163">
            <a:off x="15790040" y="-1780669"/>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49517" y="518877"/>
            <a:ext cx="958365" cy="1334433"/>
          </a:xfrm>
          <a:custGeom>
            <a:avLst/>
            <a:gdLst/>
            <a:ahLst/>
            <a:cxnLst/>
            <a:rect r="r" b="b" t="t" l="l"/>
            <a:pathLst>
              <a:path h="1334433" w="958365">
                <a:moveTo>
                  <a:pt x="0" y="0"/>
                </a:moveTo>
                <a:lnTo>
                  <a:pt x="958366" y="0"/>
                </a:lnTo>
                <a:lnTo>
                  <a:pt x="958366" y="1334432"/>
                </a:lnTo>
                <a:lnTo>
                  <a:pt x="0" y="1334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336043" y="3163612"/>
            <a:ext cx="10722707" cy="5696438"/>
          </a:xfrm>
          <a:custGeom>
            <a:avLst/>
            <a:gdLst/>
            <a:ahLst/>
            <a:cxnLst/>
            <a:rect r="r" b="b" t="t" l="l"/>
            <a:pathLst>
              <a:path h="5696438" w="10722707">
                <a:moveTo>
                  <a:pt x="0" y="0"/>
                </a:moveTo>
                <a:lnTo>
                  <a:pt x="10722707" y="0"/>
                </a:lnTo>
                <a:lnTo>
                  <a:pt x="10722707" y="5696438"/>
                </a:lnTo>
                <a:lnTo>
                  <a:pt x="0" y="5696438"/>
                </a:lnTo>
                <a:lnTo>
                  <a:pt x="0" y="0"/>
                </a:lnTo>
                <a:close/>
              </a:path>
            </a:pathLst>
          </a:custGeom>
          <a:blipFill>
            <a:blip r:embed="rId7"/>
            <a:stretch>
              <a:fillRect l="0" t="0" r="0" b="0"/>
            </a:stretch>
          </a:blipFill>
        </p:spPr>
      </p:sp>
      <p:sp>
        <p:nvSpPr>
          <p:cNvPr name="Freeform 7" id="7"/>
          <p:cNvSpPr/>
          <p:nvPr/>
        </p:nvSpPr>
        <p:spPr>
          <a:xfrm flipH="false" flipV="false" rot="0">
            <a:off x="328916" y="3422075"/>
            <a:ext cx="6797997" cy="4248748"/>
          </a:xfrm>
          <a:custGeom>
            <a:avLst/>
            <a:gdLst/>
            <a:ahLst/>
            <a:cxnLst/>
            <a:rect r="r" b="b" t="t" l="l"/>
            <a:pathLst>
              <a:path h="4248748" w="6797997">
                <a:moveTo>
                  <a:pt x="0" y="0"/>
                </a:moveTo>
                <a:lnTo>
                  <a:pt x="6797997" y="0"/>
                </a:lnTo>
                <a:lnTo>
                  <a:pt x="6797997" y="4248748"/>
                </a:lnTo>
                <a:lnTo>
                  <a:pt x="0" y="4248748"/>
                </a:lnTo>
                <a:lnTo>
                  <a:pt x="0" y="0"/>
                </a:lnTo>
                <a:close/>
              </a:path>
            </a:pathLst>
          </a:custGeom>
          <a:blipFill>
            <a:blip r:embed="rId8"/>
            <a:stretch>
              <a:fillRect l="0" t="0" r="0" b="0"/>
            </a:stretch>
          </a:blipFill>
        </p:spPr>
      </p:sp>
      <p:sp>
        <p:nvSpPr>
          <p:cNvPr name="TextBox 8" id="8"/>
          <p:cNvSpPr txBox="true"/>
          <p:nvPr/>
        </p:nvSpPr>
        <p:spPr>
          <a:xfrm rot="0">
            <a:off x="2819445" y="579197"/>
            <a:ext cx="11628328" cy="1638300"/>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FFFF"/>
                </a:solidFill>
                <a:latin typeface="Open Sauce Bold"/>
                <a:ea typeface="Open Sauce Bold"/>
                <a:cs typeface="Open Sauce Bold"/>
                <a:sym typeface="Open Sauce Bold"/>
              </a:rPr>
              <a:t>INFERFACE &amp; DEPLOYMENT RESULTS</a:t>
            </a:r>
          </a:p>
        </p:txBody>
      </p:sp>
      <p:sp>
        <p:nvSpPr>
          <p:cNvPr name="TextBox 9" id="9"/>
          <p:cNvSpPr txBox="true"/>
          <p:nvPr/>
        </p:nvSpPr>
        <p:spPr>
          <a:xfrm rot="0">
            <a:off x="4585382" y="9220200"/>
            <a:ext cx="8691562" cy="396239"/>
          </a:xfrm>
          <a:prstGeom prst="rect">
            <a:avLst/>
          </a:prstGeom>
        </p:spPr>
        <p:txBody>
          <a:bodyPr anchor="t" rtlCol="false" tIns="0" lIns="0" bIns="0" rIns="0">
            <a:spAutoFit/>
          </a:bodyPr>
          <a:lstStyle/>
          <a:p>
            <a:pPr algn="ctr">
              <a:lnSpc>
                <a:spcPts val="3360"/>
              </a:lnSpc>
            </a:pPr>
            <a:r>
              <a:rPr lang="en-US" sz="2400" u="sng">
                <a:solidFill>
                  <a:srgbClr val="FFDE59"/>
                </a:solidFill>
                <a:latin typeface="Canva Sans"/>
                <a:ea typeface="Canva Sans"/>
                <a:cs typeface="Canva Sans"/>
                <a:sym typeface="Canva Sans"/>
                <a:hlinkClick r:id="rId9" action="ppaction://hlinksldjump"/>
              </a:rPr>
              <a:t>https://prabhjotschugh-text-summarization.onrender.com/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363760" y="8102910"/>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02694" y="3472001"/>
            <a:ext cx="15260988" cy="47809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Through meticulous implementation of advanced NLP techniques, including abstractive summarization with the T5 model and extractive summarization using spaCy, our journey has showcased remarkable capabilities in generating concise, informative summaries. The T5 model excels in creating nuanced summaries with rephrased content, while spaCy's extractive approach highlights key sentences effectively. These methodologies promise significant advancements in automated content summarization, empowering diverse applications across industries.</a:t>
            </a:r>
          </a:p>
        </p:txBody>
      </p:sp>
      <p:sp>
        <p:nvSpPr>
          <p:cNvPr name="TextBox 5" id="5"/>
          <p:cNvSpPr txBox="true"/>
          <p:nvPr/>
        </p:nvSpPr>
        <p:spPr>
          <a:xfrm rot="0">
            <a:off x="7004301" y="1590282"/>
            <a:ext cx="3806428" cy="887095"/>
          </a:xfrm>
          <a:prstGeom prst="rect">
            <a:avLst/>
          </a:prstGeom>
        </p:spPr>
        <p:txBody>
          <a:bodyPr anchor="t" rtlCol="false" tIns="0" lIns="0" bIns="0" rIns="0">
            <a:spAutoFit/>
          </a:bodyPr>
          <a:lstStyle/>
          <a:p>
            <a:pPr algn="ctr">
              <a:lnSpc>
                <a:spcPts val="7279"/>
              </a:lnSpc>
            </a:pPr>
            <a:r>
              <a:rPr lang="en-US" sz="5199">
                <a:solidFill>
                  <a:srgbClr val="FFDE59"/>
                </a:solidFill>
                <a:latin typeface="Canva Sans Bold"/>
                <a:ea typeface="Canva Sans Bold"/>
                <a:cs typeface="Canva Sans Bold"/>
                <a:sym typeface="Canva Sans Bold"/>
              </a:rPr>
              <a:t>Conclusion: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363760" y="8102910"/>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26520" y="2181190"/>
            <a:ext cx="7315200" cy="2061556"/>
          </a:xfrm>
          <a:custGeom>
            <a:avLst/>
            <a:gdLst/>
            <a:ahLst/>
            <a:cxnLst/>
            <a:rect r="r" b="b" t="t" l="l"/>
            <a:pathLst>
              <a:path h="2061556" w="7315200">
                <a:moveTo>
                  <a:pt x="0" y="0"/>
                </a:moveTo>
                <a:lnTo>
                  <a:pt x="7315200" y="0"/>
                </a:lnTo>
                <a:lnTo>
                  <a:pt x="7315200" y="2061556"/>
                </a:lnTo>
                <a:lnTo>
                  <a:pt x="0" y="20615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196915" y="4631852"/>
            <a:ext cx="10434893" cy="2643359"/>
          </a:xfrm>
          <a:prstGeom prst="rect">
            <a:avLst/>
          </a:prstGeom>
        </p:spPr>
        <p:txBody>
          <a:bodyPr anchor="t" rtlCol="false" tIns="0" lIns="0" bIns="0" rIns="0">
            <a:spAutoFit/>
          </a:bodyPr>
          <a:lstStyle/>
          <a:p>
            <a:pPr algn="ctr">
              <a:lnSpc>
                <a:spcPts val="10543"/>
              </a:lnSpc>
            </a:pPr>
            <a:r>
              <a:rPr lang="en-US" sz="7530" spc="459">
                <a:solidFill>
                  <a:srgbClr val="FFFFFF"/>
                </a:solidFill>
                <a:latin typeface="Now Bold"/>
                <a:ea typeface="Now Bold"/>
                <a:cs typeface="Now Bold"/>
                <a:sym typeface="Now Bold"/>
              </a:rPr>
              <a:t>&amp; </a:t>
            </a:r>
          </a:p>
          <a:p>
            <a:pPr algn="ctr" marL="0" indent="0" lvl="0">
              <a:lnSpc>
                <a:spcPts val="10543"/>
              </a:lnSpc>
            </a:pPr>
            <a:r>
              <a:rPr lang="en-US" sz="7530" spc="459">
                <a:solidFill>
                  <a:srgbClr val="FFFFFF"/>
                </a:solidFill>
                <a:latin typeface="Now Bold"/>
                <a:ea typeface="Now Bold"/>
                <a:cs typeface="Now Bold"/>
                <a:sym typeface="Now Bold"/>
              </a:rPr>
              <a:t>Any Queries?</a:t>
            </a:r>
          </a:p>
        </p:txBody>
      </p:sp>
      <p:sp>
        <p:nvSpPr>
          <p:cNvPr name="TextBox 6" id="6"/>
          <p:cNvSpPr txBox="true"/>
          <p:nvPr/>
        </p:nvSpPr>
        <p:spPr>
          <a:xfrm rot="0">
            <a:off x="6725678" y="9007469"/>
            <a:ext cx="4836644" cy="501661"/>
          </a:xfrm>
          <a:prstGeom prst="rect">
            <a:avLst/>
          </a:prstGeom>
        </p:spPr>
        <p:txBody>
          <a:bodyPr anchor="t" rtlCol="false" tIns="0" lIns="0" bIns="0" rIns="0">
            <a:spAutoFit/>
          </a:bodyPr>
          <a:lstStyle/>
          <a:p>
            <a:pPr algn="l" marL="0" indent="0" lvl="0">
              <a:lnSpc>
                <a:spcPts val="4096"/>
              </a:lnSpc>
              <a:spcBef>
                <a:spcPct val="0"/>
              </a:spcBef>
            </a:pPr>
            <a:r>
              <a:rPr lang="en-US" sz="3330">
                <a:solidFill>
                  <a:srgbClr val="F5FFF5"/>
                </a:solidFill>
                <a:latin typeface="DM Sans Italics"/>
                <a:ea typeface="DM Sans Italics"/>
                <a:cs typeface="DM Sans Italics"/>
                <a:sym typeface="DM Sans Italics"/>
              </a:rPr>
              <a:t>Presented by: Group 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94021" y="-1503123"/>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23925" y="-352746"/>
            <a:ext cx="2152625" cy="2152625"/>
          </a:xfrm>
          <a:custGeom>
            <a:avLst/>
            <a:gdLst/>
            <a:ahLst/>
            <a:cxnLst/>
            <a:rect r="r" b="b" t="t" l="l"/>
            <a:pathLst>
              <a:path h="2152625" w="2152625">
                <a:moveTo>
                  <a:pt x="0" y="0"/>
                </a:moveTo>
                <a:lnTo>
                  <a:pt x="2152625" y="0"/>
                </a:lnTo>
                <a:lnTo>
                  <a:pt x="2152625" y="2152624"/>
                </a:lnTo>
                <a:lnTo>
                  <a:pt x="0" y="2152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58819" y="3042341"/>
            <a:ext cx="17103498" cy="6747766"/>
          </a:xfrm>
          <a:custGeom>
            <a:avLst/>
            <a:gdLst/>
            <a:ahLst/>
            <a:cxnLst/>
            <a:rect r="r" b="b" t="t" l="l"/>
            <a:pathLst>
              <a:path h="6747766" w="17103498">
                <a:moveTo>
                  <a:pt x="0" y="0"/>
                </a:moveTo>
                <a:lnTo>
                  <a:pt x="17103498" y="0"/>
                </a:lnTo>
                <a:lnTo>
                  <a:pt x="17103498" y="6747766"/>
                </a:lnTo>
                <a:lnTo>
                  <a:pt x="0" y="6747766"/>
                </a:lnTo>
                <a:lnTo>
                  <a:pt x="0" y="0"/>
                </a:lnTo>
                <a:close/>
              </a:path>
            </a:pathLst>
          </a:custGeom>
          <a:blipFill>
            <a:blip r:embed="rId6"/>
            <a:stretch>
              <a:fillRect l="-18830" t="-48289" r="-7231" b="-31444"/>
            </a:stretch>
          </a:blipFill>
        </p:spPr>
      </p:sp>
      <p:sp>
        <p:nvSpPr>
          <p:cNvPr name="TextBox 10" id="10"/>
          <p:cNvSpPr txBox="true"/>
          <p:nvPr/>
        </p:nvSpPr>
        <p:spPr>
          <a:xfrm rot="0">
            <a:off x="2395460" y="1028700"/>
            <a:ext cx="10450651" cy="1007745"/>
          </a:xfrm>
          <a:prstGeom prst="rect">
            <a:avLst/>
          </a:prstGeom>
        </p:spPr>
        <p:txBody>
          <a:bodyPr anchor="t" rtlCol="false" tIns="0" lIns="0" bIns="0" rIns="0">
            <a:spAutoFit/>
          </a:bodyPr>
          <a:lstStyle/>
          <a:p>
            <a:pPr algn="l" marL="0" indent="0" lvl="0">
              <a:lnSpc>
                <a:spcPts val="7879"/>
              </a:lnSpc>
              <a:spcBef>
                <a:spcPct val="0"/>
              </a:spcBef>
            </a:pPr>
            <a:r>
              <a:rPr lang="en-US" sz="6566">
                <a:solidFill>
                  <a:srgbClr val="FFFFFF"/>
                </a:solidFill>
                <a:latin typeface="Now Bold"/>
                <a:ea typeface="Now Bold"/>
                <a:cs typeface="Now Bold"/>
                <a:sym typeface="Now Bold"/>
              </a:rPr>
              <a:t>AGENDA: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TextBox 2" id="2"/>
          <p:cNvSpPr txBox="true"/>
          <p:nvPr/>
        </p:nvSpPr>
        <p:spPr>
          <a:xfrm rot="0">
            <a:off x="1102753" y="3299468"/>
            <a:ext cx="8877888" cy="5414656"/>
          </a:xfrm>
          <a:prstGeom prst="rect">
            <a:avLst/>
          </a:prstGeom>
        </p:spPr>
        <p:txBody>
          <a:bodyPr anchor="t" rtlCol="false" tIns="0" lIns="0" bIns="0" rIns="0">
            <a:spAutoFit/>
          </a:bodyPr>
          <a:lstStyle/>
          <a:p>
            <a:pPr algn="ctr">
              <a:lnSpc>
                <a:spcPts val="4331"/>
              </a:lnSpc>
            </a:pPr>
            <a:r>
              <a:rPr lang="en-US" sz="3138">
                <a:solidFill>
                  <a:srgbClr val="FFBD59"/>
                </a:solidFill>
                <a:latin typeface="DM Sans Bold"/>
                <a:ea typeface="DM Sans Bold"/>
                <a:cs typeface="DM Sans Bold"/>
                <a:sym typeface="DM Sans Bold"/>
              </a:rPr>
              <a:t>Text Summarization using NLP</a:t>
            </a:r>
          </a:p>
          <a:p>
            <a:pPr algn="ctr">
              <a:lnSpc>
                <a:spcPts val="4331"/>
              </a:lnSpc>
            </a:pPr>
          </a:p>
          <a:p>
            <a:pPr algn="ctr">
              <a:lnSpc>
                <a:spcPts val="4331"/>
              </a:lnSpc>
            </a:pPr>
            <a:r>
              <a:rPr lang="en-US" sz="3138">
                <a:solidFill>
                  <a:srgbClr val="FFFFFF"/>
                </a:solidFill>
                <a:latin typeface="DM Sans"/>
                <a:ea typeface="DM Sans"/>
                <a:cs typeface="DM Sans"/>
                <a:sym typeface="DM Sans"/>
              </a:rPr>
              <a:t>Text summarization is a powerful natural language processing (NLP) technique that aims to extract the most important and relevant information from a given text. By using advanced machine learning models, we can generate concise yet informative summaries that capture the key points and insights.</a:t>
            </a:r>
          </a:p>
          <a:p>
            <a:pPr algn="ctr" marL="0" indent="0" lvl="0">
              <a:lnSpc>
                <a:spcPts val="4331"/>
              </a:lnSpc>
              <a:spcBef>
                <a:spcPct val="0"/>
              </a:spcBef>
            </a:pPr>
            <a:r>
              <a:rPr lang="en-US" sz="3138" strike="noStrike" u="none">
                <a:solidFill>
                  <a:srgbClr val="FFFFFF"/>
                </a:solidFill>
                <a:latin typeface="DM Sans"/>
                <a:ea typeface="DM Sans"/>
                <a:cs typeface="DM Sans"/>
                <a:sym typeface="DM Sans"/>
              </a:rPr>
              <a:t>.</a:t>
            </a:r>
          </a:p>
        </p:txBody>
      </p:sp>
      <p:sp>
        <p:nvSpPr>
          <p:cNvPr name="Freeform 3" id="3"/>
          <p:cNvSpPr/>
          <p:nvPr/>
        </p:nvSpPr>
        <p:spPr>
          <a:xfrm flipH="false" flipV="false" rot="0">
            <a:off x="430115" y="445458"/>
            <a:ext cx="1197170" cy="1210374"/>
          </a:xfrm>
          <a:custGeom>
            <a:avLst/>
            <a:gdLst/>
            <a:ahLst/>
            <a:cxnLst/>
            <a:rect r="r" b="b" t="t" l="l"/>
            <a:pathLst>
              <a:path h="1210374" w="1197170">
                <a:moveTo>
                  <a:pt x="0" y="0"/>
                </a:moveTo>
                <a:lnTo>
                  <a:pt x="1197170" y="0"/>
                </a:lnTo>
                <a:lnTo>
                  <a:pt x="1197170" y="1210374"/>
                </a:lnTo>
                <a:lnTo>
                  <a:pt x="0" y="1210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0800000">
            <a:off x="81160" y="9258300"/>
            <a:ext cx="12663633" cy="3071698"/>
            <a:chOff x="0" y="0"/>
            <a:chExt cx="16884844" cy="4095598"/>
          </a:xfrm>
        </p:grpSpPr>
        <p:sp>
          <p:nvSpPr>
            <p:cNvPr name="Freeform 5" id="5"/>
            <p:cNvSpPr/>
            <p:nvPr/>
          </p:nvSpPr>
          <p:spPr>
            <a:xfrm flipH="false" flipV="false" rot="0">
              <a:off x="0" y="0"/>
              <a:ext cx="3904716" cy="3904716"/>
            </a:xfrm>
            <a:custGeom>
              <a:avLst/>
              <a:gdLst/>
              <a:ahLst/>
              <a:cxnLst/>
              <a:rect r="r" b="b" t="t" l="l"/>
              <a:pathLst>
                <a:path h="3904716" w="3904716">
                  <a:moveTo>
                    <a:pt x="0" y="0"/>
                  </a:moveTo>
                  <a:lnTo>
                    <a:pt x="3904716" y="0"/>
                  </a:lnTo>
                  <a:lnTo>
                    <a:pt x="3904716" y="3904716"/>
                  </a:lnTo>
                  <a:lnTo>
                    <a:pt x="0" y="3904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28575" y="810717"/>
              <a:ext cx="3904716" cy="3093999"/>
            </a:xfrm>
            <a:custGeom>
              <a:avLst/>
              <a:gdLst/>
              <a:ahLst/>
              <a:cxnLst/>
              <a:rect r="r" b="b" t="t" l="l"/>
              <a:pathLst>
                <a:path h="3093999" w="3904716">
                  <a:moveTo>
                    <a:pt x="0" y="0"/>
                  </a:moveTo>
                  <a:lnTo>
                    <a:pt x="3904715" y="0"/>
                  </a:lnTo>
                  <a:lnTo>
                    <a:pt x="3904715" y="3093999"/>
                  </a:lnTo>
                  <a:lnTo>
                    <a:pt x="0" y="309399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sp>
          <p:nvSpPr>
            <p:cNvPr name="Freeform 7" id="7"/>
            <p:cNvSpPr/>
            <p:nvPr/>
          </p:nvSpPr>
          <p:spPr>
            <a:xfrm flipH="false" flipV="false" rot="0">
              <a:off x="8651554" y="190882"/>
              <a:ext cx="3904716" cy="3904716"/>
            </a:xfrm>
            <a:custGeom>
              <a:avLst/>
              <a:gdLst/>
              <a:ahLst/>
              <a:cxnLst/>
              <a:rect r="r" b="b" t="t" l="l"/>
              <a:pathLst>
                <a:path h="3904716" w="3904716">
                  <a:moveTo>
                    <a:pt x="0" y="0"/>
                  </a:moveTo>
                  <a:lnTo>
                    <a:pt x="3904715" y="0"/>
                  </a:lnTo>
                  <a:lnTo>
                    <a:pt x="3904715" y="3904716"/>
                  </a:lnTo>
                  <a:lnTo>
                    <a:pt x="0" y="3904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980128" y="1001599"/>
              <a:ext cx="3904716" cy="3093999"/>
            </a:xfrm>
            <a:custGeom>
              <a:avLst/>
              <a:gdLst/>
              <a:ahLst/>
              <a:cxnLst/>
              <a:rect r="r" b="b" t="t" l="l"/>
              <a:pathLst>
                <a:path h="3093999" w="3904716">
                  <a:moveTo>
                    <a:pt x="0" y="0"/>
                  </a:moveTo>
                  <a:lnTo>
                    <a:pt x="3904716" y="0"/>
                  </a:lnTo>
                  <a:lnTo>
                    <a:pt x="3904716" y="3093999"/>
                  </a:lnTo>
                  <a:lnTo>
                    <a:pt x="0" y="309399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grpSp>
      <p:sp>
        <p:nvSpPr>
          <p:cNvPr name="Freeform 9" id="9"/>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grpSp>
        <p:nvGrpSpPr>
          <p:cNvPr name="Group 11" id="11"/>
          <p:cNvGrpSpPr/>
          <p:nvPr/>
        </p:nvGrpSpPr>
        <p:grpSpPr>
          <a:xfrm rot="-10800000">
            <a:off x="13429921" y="9258300"/>
            <a:ext cx="12663633" cy="3071698"/>
            <a:chOff x="0" y="0"/>
            <a:chExt cx="16884844" cy="4095598"/>
          </a:xfrm>
        </p:grpSpPr>
        <p:sp>
          <p:nvSpPr>
            <p:cNvPr name="Freeform 12" id="12"/>
            <p:cNvSpPr/>
            <p:nvPr/>
          </p:nvSpPr>
          <p:spPr>
            <a:xfrm flipH="false" flipV="false" rot="0">
              <a:off x="0" y="0"/>
              <a:ext cx="3904716" cy="3904716"/>
            </a:xfrm>
            <a:custGeom>
              <a:avLst/>
              <a:gdLst/>
              <a:ahLst/>
              <a:cxnLst/>
              <a:rect r="r" b="b" t="t" l="l"/>
              <a:pathLst>
                <a:path h="3904716" w="3904716">
                  <a:moveTo>
                    <a:pt x="0" y="0"/>
                  </a:moveTo>
                  <a:lnTo>
                    <a:pt x="3904716" y="0"/>
                  </a:lnTo>
                  <a:lnTo>
                    <a:pt x="3904716" y="3904716"/>
                  </a:lnTo>
                  <a:lnTo>
                    <a:pt x="0" y="3904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328575" y="810717"/>
              <a:ext cx="3904716" cy="3093999"/>
            </a:xfrm>
            <a:custGeom>
              <a:avLst/>
              <a:gdLst/>
              <a:ahLst/>
              <a:cxnLst/>
              <a:rect r="r" b="b" t="t" l="l"/>
              <a:pathLst>
                <a:path h="3093999" w="3904716">
                  <a:moveTo>
                    <a:pt x="0" y="0"/>
                  </a:moveTo>
                  <a:lnTo>
                    <a:pt x="3904715" y="0"/>
                  </a:lnTo>
                  <a:lnTo>
                    <a:pt x="3904715" y="3093999"/>
                  </a:lnTo>
                  <a:lnTo>
                    <a:pt x="0" y="309399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sp>
          <p:nvSpPr>
            <p:cNvPr name="Freeform 14" id="14"/>
            <p:cNvSpPr/>
            <p:nvPr/>
          </p:nvSpPr>
          <p:spPr>
            <a:xfrm flipH="false" flipV="false" rot="0">
              <a:off x="8651554" y="190882"/>
              <a:ext cx="3904716" cy="3904716"/>
            </a:xfrm>
            <a:custGeom>
              <a:avLst/>
              <a:gdLst/>
              <a:ahLst/>
              <a:cxnLst/>
              <a:rect r="r" b="b" t="t" l="l"/>
              <a:pathLst>
                <a:path h="3904716" w="3904716">
                  <a:moveTo>
                    <a:pt x="0" y="0"/>
                  </a:moveTo>
                  <a:lnTo>
                    <a:pt x="3904715" y="0"/>
                  </a:lnTo>
                  <a:lnTo>
                    <a:pt x="3904715" y="3904716"/>
                  </a:lnTo>
                  <a:lnTo>
                    <a:pt x="0" y="3904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2980128" y="1001599"/>
              <a:ext cx="3904716" cy="3093999"/>
            </a:xfrm>
            <a:custGeom>
              <a:avLst/>
              <a:gdLst/>
              <a:ahLst/>
              <a:cxnLst/>
              <a:rect r="r" b="b" t="t" l="l"/>
              <a:pathLst>
                <a:path h="3093999" w="3904716">
                  <a:moveTo>
                    <a:pt x="0" y="0"/>
                  </a:moveTo>
                  <a:lnTo>
                    <a:pt x="3904716" y="0"/>
                  </a:lnTo>
                  <a:lnTo>
                    <a:pt x="3904716" y="3093999"/>
                  </a:lnTo>
                  <a:lnTo>
                    <a:pt x="0" y="309399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grpSp>
      <p:sp>
        <p:nvSpPr>
          <p:cNvPr name="Freeform 16" id="16"/>
          <p:cNvSpPr/>
          <p:nvPr/>
        </p:nvSpPr>
        <p:spPr>
          <a:xfrm flipH="false" flipV="false" rot="0">
            <a:off x="10267660" y="3508908"/>
            <a:ext cx="7495191" cy="4510000"/>
          </a:xfrm>
          <a:custGeom>
            <a:avLst/>
            <a:gdLst/>
            <a:ahLst/>
            <a:cxnLst/>
            <a:rect r="r" b="b" t="t" l="l"/>
            <a:pathLst>
              <a:path h="4510000" w="7495191">
                <a:moveTo>
                  <a:pt x="0" y="0"/>
                </a:moveTo>
                <a:lnTo>
                  <a:pt x="7495191" y="0"/>
                </a:lnTo>
                <a:lnTo>
                  <a:pt x="7495191" y="4510000"/>
                </a:lnTo>
                <a:lnTo>
                  <a:pt x="0" y="4510000"/>
                </a:lnTo>
                <a:lnTo>
                  <a:pt x="0" y="0"/>
                </a:lnTo>
                <a:close/>
              </a:path>
            </a:pathLst>
          </a:custGeom>
          <a:blipFill>
            <a:blip r:embed="rId7"/>
            <a:stretch>
              <a:fillRect l="-3201" t="-1453" r="0" b="-1453"/>
            </a:stretch>
          </a:blipFill>
        </p:spPr>
      </p:sp>
      <p:sp>
        <p:nvSpPr>
          <p:cNvPr name="TextBox 17" id="17"/>
          <p:cNvSpPr txBox="true"/>
          <p:nvPr/>
        </p:nvSpPr>
        <p:spPr>
          <a:xfrm rot="0">
            <a:off x="2701743" y="1042148"/>
            <a:ext cx="9111075" cy="1227368"/>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ea typeface="Now Bold"/>
                <a:cs typeface="Now Bold"/>
                <a:sym typeface="Now 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7016380" y="1072520"/>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6758203" y="3014038"/>
            <a:ext cx="4466673" cy="1271531"/>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7016380" y="4859929"/>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931124" y="6615981"/>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7063125" y="8408407"/>
            <a:ext cx="4161751" cy="1184729"/>
            <a:chOff x="0" y="0"/>
            <a:chExt cx="2565722" cy="730386"/>
          </a:xfrm>
        </p:grpSpPr>
        <p:sp>
          <p:nvSpPr>
            <p:cNvPr name="Freeform 15" id="15"/>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name="TextBox 16" id="16"/>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6758203" y="3350392"/>
            <a:ext cx="4507593"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Model Loading</a:t>
            </a:r>
          </a:p>
        </p:txBody>
      </p:sp>
      <p:sp>
        <p:nvSpPr>
          <p:cNvPr name="TextBox 18" id="18"/>
          <p:cNvSpPr txBox="true"/>
          <p:nvPr/>
        </p:nvSpPr>
        <p:spPr>
          <a:xfrm rot="0">
            <a:off x="7639358" y="971550"/>
            <a:ext cx="2745282" cy="1285699"/>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Data Preparation</a:t>
            </a:r>
          </a:p>
        </p:txBody>
      </p:sp>
      <p:sp>
        <p:nvSpPr>
          <p:cNvPr name="TextBox 19" id="19"/>
          <p:cNvSpPr txBox="true"/>
          <p:nvPr/>
        </p:nvSpPr>
        <p:spPr>
          <a:xfrm rot="0">
            <a:off x="11777687" y="1200698"/>
            <a:ext cx="4993597" cy="1575435"/>
          </a:xfrm>
          <a:prstGeom prst="rect">
            <a:avLst/>
          </a:prstGeom>
        </p:spPr>
        <p:txBody>
          <a:bodyPr anchor="t" rtlCol="false" tIns="0" lIns="0" bIns="0" rIns="0">
            <a:spAutoFit/>
          </a:bodyPr>
          <a:lstStyle/>
          <a:p>
            <a:pPr algn="l">
              <a:lnSpc>
                <a:spcPts val="2520"/>
              </a:lnSpc>
            </a:pPr>
            <a:r>
              <a:rPr lang="en-US" sz="2000">
                <a:solidFill>
                  <a:srgbClr val="FFFFFF"/>
                </a:solidFill>
                <a:latin typeface="DM Sans Bold"/>
                <a:ea typeface="DM Sans Bold"/>
                <a:cs typeface="DM Sans Bold"/>
                <a:sym typeface="DM Sans Bold"/>
              </a:rPr>
              <a:t>-Load necessary libraries</a:t>
            </a:r>
          </a:p>
          <a:p>
            <a:pPr algn="l">
              <a:lnSpc>
                <a:spcPts val="2520"/>
              </a:lnSpc>
            </a:pPr>
            <a:r>
              <a:rPr lang="en-US" sz="2000">
                <a:solidFill>
                  <a:srgbClr val="FFFFFF"/>
                </a:solidFill>
                <a:latin typeface="DM Sans Bold"/>
                <a:ea typeface="DM Sans Bold"/>
                <a:cs typeface="DM Sans Bold"/>
                <a:sym typeface="DM Sans Bold"/>
              </a:rPr>
              <a:t>- Load Samsum dataset</a:t>
            </a:r>
          </a:p>
          <a:p>
            <a:pPr algn="l">
              <a:lnSpc>
                <a:spcPts val="2520"/>
              </a:lnSpc>
            </a:pPr>
            <a:r>
              <a:rPr lang="en-US" sz="2000">
                <a:solidFill>
                  <a:srgbClr val="FFFFFF"/>
                </a:solidFill>
                <a:latin typeface="DM Sans Bold"/>
                <a:ea typeface="DM Sans Bold"/>
                <a:cs typeface="DM Sans Bold"/>
                <a:sym typeface="DM Sans Bold"/>
              </a:rPr>
              <a:t>- Tokenize text</a:t>
            </a:r>
          </a:p>
          <a:p>
            <a:pPr algn="l" marL="0" indent="0" lvl="0">
              <a:lnSpc>
                <a:spcPts val="2520"/>
              </a:lnSpc>
            </a:pPr>
            <a:r>
              <a:rPr lang="en-US" sz="2000">
                <a:solidFill>
                  <a:srgbClr val="FFFFFF"/>
                </a:solidFill>
                <a:latin typeface="DM Sans Bold"/>
                <a:ea typeface="DM Sans Bold"/>
                <a:cs typeface="DM Sans Bold"/>
                <a:sym typeface="DM Sans Bold"/>
              </a:rPr>
              <a:t>- Prepare input articles and summaries for T5 model</a:t>
            </a:r>
          </a:p>
        </p:txBody>
      </p:sp>
      <p:sp>
        <p:nvSpPr>
          <p:cNvPr name="TextBox 20" id="20"/>
          <p:cNvSpPr txBox="true"/>
          <p:nvPr/>
        </p:nvSpPr>
        <p:spPr>
          <a:xfrm rot="0">
            <a:off x="7293831" y="4872297"/>
            <a:ext cx="3606849" cy="1112367"/>
          </a:xfrm>
          <a:prstGeom prst="rect">
            <a:avLst/>
          </a:prstGeom>
        </p:spPr>
        <p:txBody>
          <a:bodyPr anchor="t" rtlCol="false" tIns="0" lIns="0" bIns="0" rIns="0">
            <a:spAutoFit/>
          </a:bodyPr>
          <a:lstStyle/>
          <a:p>
            <a:pPr algn="ctr" marL="0" indent="0" lvl="0">
              <a:lnSpc>
                <a:spcPts val="4494"/>
              </a:lnSpc>
              <a:spcBef>
                <a:spcPct val="0"/>
              </a:spcBef>
            </a:pPr>
            <a:r>
              <a:rPr lang="en-US" sz="3256">
                <a:solidFill>
                  <a:srgbClr val="051D40"/>
                </a:solidFill>
                <a:latin typeface="DM Sans Bold"/>
                <a:ea typeface="DM Sans Bold"/>
                <a:cs typeface="DM Sans Bold"/>
                <a:sym typeface="DM Sans Bold"/>
              </a:rPr>
              <a:t>Summarization Testing</a:t>
            </a:r>
          </a:p>
        </p:txBody>
      </p:sp>
      <p:sp>
        <p:nvSpPr>
          <p:cNvPr name="TextBox 21" id="21"/>
          <p:cNvSpPr txBox="true"/>
          <p:nvPr/>
        </p:nvSpPr>
        <p:spPr>
          <a:xfrm rot="0">
            <a:off x="6910603" y="6843643"/>
            <a:ext cx="3856951"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Fine-Tuning</a:t>
            </a:r>
          </a:p>
        </p:txBody>
      </p:sp>
      <p:sp>
        <p:nvSpPr>
          <p:cNvPr name="TextBox 22" id="22"/>
          <p:cNvSpPr txBox="true"/>
          <p:nvPr/>
        </p:nvSpPr>
        <p:spPr>
          <a:xfrm rot="0">
            <a:off x="7724615" y="8351257"/>
            <a:ext cx="2745282" cy="1285699"/>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Results and Integration</a:t>
            </a:r>
          </a:p>
        </p:txBody>
      </p:sp>
      <p:sp>
        <p:nvSpPr>
          <p:cNvPr name="TextBox 23" id="23"/>
          <p:cNvSpPr txBox="true"/>
          <p:nvPr/>
        </p:nvSpPr>
        <p:spPr>
          <a:xfrm rot="0">
            <a:off x="1620620" y="3109188"/>
            <a:ext cx="4490889" cy="1251818"/>
          </a:xfrm>
          <a:prstGeom prst="rect">
            <a:avLst/>
          </a:prstGeom>
        </p:spPr>
        <p:txBody>
          <a:bodyPr anchor="t" rtlCol="false" tIns="0" lIns="0" bIns="0" rIns="0">
            <a:spAutoFit/>
          </a:bodyPr>
          <a:lstStyle/>
          <a:p>
            <a:pPr algn="r">
              <a:lnSpc>
                <a:spcPts val="2481"/>
              </a:lnSpc>
            </a:pPr>
            <a:r>
              <a:rPr lang="en-US" sz="1969">
                <a:solidFill>
                  <a:srgbClr val="FFFFFF"/>
                </a:solidFill>
                <a:latin typeface="DM Sans Bold"/>
                <a:ea typeface="DM Sans Bold"/>
                <a:cs typeface="DM Sans Bold"/>
                <a:sym typeface="DM Sans Bold"/>
              </a:rPr>
              <a:t>- Load pre-trained T5 model</a:t>
            </a:r>
          </a:p>
          <a:p>
            <a:pPr algn="r">
              <a:lnSpc>
                <a:spcPts val="2481"/>
              </a:lnSpc>
            </a:pPr>
            <a:r>
              <a:rPr lang="en-US" sz="1969">
                <a:solidFill>
                  <a:srgbClr val="FFFFFF"/>
                </a:solidFill>
                <a:latin typeface="DM Sans Bold"/>
                <a:ea typeface="DM Sans Bold"/>
                <a:cs typeface="DM Sans Bold"/>
                <a:sym typeface="DM Sans Bold"/>
              </a:rPr>
              <a:t>- Define summarization function</a:t>
            </a:r>
          </a:p>
          <a:p>
            <a:pPr algn="r" marL="0" indent="0" lvl="0">
              <a:lnSpc>
                <a:spcPts val="2481"/>
              </a:lnSpc>
            </a:pPr>
            <a:r>
              <a:rPr lang="en-US" sz="1969">
                <a:solidFill>
                  <a:srgbClr val="FFFFFF"/>
                </a:solidFill>
                <a:latin typeface="DM Sans Bold"/>
                <a:ea typeface="DM Sans Bold"/>
                <a:cs typeface="DM Sans Bold"/>
                <a:sym typeface="DM Sans Bold"/>
              </a:rPr>
              <a:t>- Generate summaries using conditional generation</a:t>
            </a:r>
          </a:p>
        </p:txBody>
      </p:sp>
      <p:sp>
        <p:nvSpPr>
          <p:cNvPr name="TextBox 24" id="24"/>
          <p:cNvSpPr txBox="true"/>
          <p:nvPr/>
        </p:nvSpPr>
        <p:spPr>
          <a:xfrm rot="0">
            <a:off x="11886366" y="4858752"/>
            <a:ext cx="4884918" cy="1298681"/>
          </a:xfrm>
          <a:prstGeom prst="rect">
            <a:avLst/>
          </a:prstGeom>
        </p:spPr>
        <p:txBody>
          <a:bodyPr anchor="t" rtlCol="false" tIns="0" lIns="0" bIns="0" rIns="0">
            <a:spAutoFit/>
          </a:bodyPr>
          <a:lstStyle/>
          <a:p>
            <a:pPr algn="l">
              <a:lnSpc>
                <a:spcPts val="2607"/>
              </a:lnSpc>
            </a:pPr>
            <a:r>
              <a:rPr lang="en-US" sz="2069">
                <a:solidFill>
                  <a:srgbClr val="FFFFFF"/>
                </a:solidFill>
                <a:latin typeface="DM Sans Bold"/>
                <a:ea typeface="DM Sans Bold"/>
                <a:cs typeface="DM Sans Bold"/>
                <a:sym typeface="DM Sans Bold"/>
              </a:rPr>
              <a:t>-Test function on sample articles</a:t>
            </a:r>
          </a:p>
          <a:p>
            <a:pPr algn="l">
              <a:lnSpc>
                <a:spcPts val="2607"/>
              </a:lnSpc>
            </a:pPr>
            <a:r>
              <a:rPr lang="en-US" sz="2069">
                <a:solidFill>
                  <a:srgbClr val="FFFFFF"/>
                </a:solidFill>
                <a:latin typeface="DM Sans Bold"/>
                <a:ea typeface="DM Sans Bold"/>
                <a:cs typeface="DM Sans Bold"/>
                <a:sym typeface="DM Sans Bold"/>
              </a:rPr>
              <a:t>- Compare generated summaries with originals</a:t>
            </a:r>
          </a:p>
          <a:p>
            <a:pPr algn="l" marL="0" indent="0" lvl="0">
              <a:lnSpc>
                <a:spcPts val="2607"/>
              </a:lnSpc>
            </a:pPr>
            <a:r>
              <a:rPr lang="en-US" sz="2069">
                <a:solidFill>
                  <a:srgbClr val="FFFFFF"/>
                </a:solidFill>
                <a:latin typeface="DM Sans Bold"/>
                <a:ea typeface="DM Sans Bold"/>
                <a:cs typeface="DM Sans Bold"/>
                <a:sym typeface="DM Sans Bold"/>
              </a:rPr>
              <a:t>- Evaluate using ROUGE metric</a:t>
            </a:r>
          </a:p>
        </p:txBody>
      </p:sp>
      <p:sp>
        <p:nvSpPr>
          <p:cNvPr name="TextBox 25" id="25"/>
          <p:cNvSpPr txBox="true"/>
          <p:nvPr/>
        </p:nvSpPr>
        <p:spPr>
          <a:xfrm rot="0">
            <a:off x="941092" y="6683471"/>
            <a:ext cx="5170417" cy="974782"/>
          </a:xfrm>
          <a:prstGeom prst="rect">
            <a:avLst/>
          </a:prstGeom>
        </p:spPr>
        <p:txBody>
          <a:bodyPr anchor="t" rtlCol="false" tIns="0" lIns="0" bIns="0" rIns="0">
            <a:spAutoFit/>
          </a:bodyPr>
          <a:lstStyle/>
          <a:p>
            <a:pPr algn="r">
              <a:lnSpc>
                <a:spcPts val="2615"/>
              </a:lnSpc>
            </a:pPr>
            <a:r>
              <a:rPr lang="en-US" sz="2075">
                <a:solidFill>
                  <a:srgbClr val="FFFFFF"/>
                </a:solidFill>
                <a:latin typeface="DM Sans Bold"/>
                <a:ea typeface="DM Sans Bold"/>
                <a:cs typeface="DM Sans Bold"/>
                <a:sym typeface="DM Sans Bold"/>
              </a:rPr>
              <a:t>Customize model with Trainer class</a:t>
            </a:r>
          </a:p>
          <a:p>
            <a:pPr algn="r">
              <a:lnSpc>
                <a:spcPts val="2615"/>
              </a:lnSpc>
            </a:pPr>
            <a:r>
              <a:rPr lang="en-US" sz="2075">
                <a:solidFill>
                  <a:srgbClr val="FFFFFF"/>
                </a:solidFill>
                <a:latin typeface="DM Sans Bold"/>
                <a:ea typeface="DM Sans Bold"/>
                <a:cs typeface="DM Sans Bold"/>
                <a:sym typeface="DM Sans Bold"/>
              </a:rPr>
              <a:t>- Fine-tune for specific task or dataset</a:t>
            </a:r>
          </a:p>
          <a:p>
            <a:pPr algn="r" marL="0" indent="0" lvl="0">
              <a:lnSpc>
                <a:spcPts val="2615"/>
              </a:lnSpc>
            </a:pPr>
            <a:r>
              <a:rPr lang="en-US" sz="2075">
                <a:solidFill>
                  <a:srgbClr val="FFFFFF"/>
                </a:solidFill>
                <a:latin typeface="DM Sans Bold"/>
                <a:ea typeface="DM Sans Bold"/>
                <a:cs typeface="DM Sans Bold"/>
                <a:sym typeface="DM Sans Bold"/>
              </a:rPr>
              <a:t>- Evaluate performance using ROUGE</a:t>
            </a:r>
          </a:p>
        </p:txBody>
      </p:sp>
      <p:sp>
        <p:nvSpPr>
          <p:cNvPr name="TextBox 26" id="26"/>
          <p:cNvSpPr txBox="true"/>
          <p:nvPr/>
        </p:nvSpPr>
        <p:spPr>
          <a:xfrm rot="0">
            <a:off x="11777687" y="8272566"/>
            <a:ext cx="6039075" cy="1622531"/>
          </a:xfrm>
          <a:prstGeom prst="rect">
            <a:avLst/>
          </a:prstGeom>
        </p:spPr>
        <p:txBody>
          <a:bodyPr anchor="t" rtlCol="false" tIns="0" lIns="0" bIns="0" rIns="0">
            <a:spAutoFit/>
          </a:bodyPr>
          <a:lstStyle/>
          <a:p>
            <a:pPr algn="l">
              <a:lnSpc>
                <a:spcPts val="2607"/>
              </a:lnSpc>
            </a:pPr>
            <a:r>
              <a:rPr lang="en-US" sz="2069">
                <a:solidFill>
                  <a:srgbClr val="FFFFFF"/>
                </a:solidFill>
                <a:latin typeface="DM Sans Bold"/>
                <a:ea typeface="DM Sans Bold"/>
                <a:cs typeface="DM Sans Bold"/>
                <a:sym typeface="DM Sans Bold"/>
              </a:rPr>
              <a:t>-Evaluate abstractive summarization results</a:t>
            </a:r>
          </a:p>
          <a:p>
            <a:pPr algn="l">
              <a:lnSpc>
                <a:spcPts val="2607"/>
              </a:lnSpc>
            </a:pPr>
            <a:r>
              <a:rPr lang="en-US" sz="2069">
                <a:solidFill>
                  <a:srgbClr val="FFFFFF"/>
                </a:solidFill>
                <a:latin typeface="DM Sans Bold"/>
                <a:ea typeface="DM Sans Bold"/>
                <a:cs typeface="DM Sans Bold"/>
                <a:sym typeface="DM Sans Bold"/>
              </a:rPr>
              <a:t>- Integrate extractive summarization using spaCy</a:t>
            </a:r>
          </a:p>
          <a:p>
            <a:pPr algn="l">
              <a:lnSpc>
                <a:spcPts val="2607"/>
              </a:lnSpc>
            </a:pPr>
            <a:r>
              <a:rPr lang="en-US" sz="2069">
                <a:solidFill>
                  <a:srgbClr val="FFFFFF"/>
                </a:solidFill>
                <a:latin typeface="DM Sans Bold"/>
                <a:ea typeface="DM Sans Bold"/>
                <a:cs typeface="DM Sans Bold"/>
                <a:sym typeface="DM Sans Bold"/>
              </a:rPr>
              <a:t>- Generate final summaries and format results</a:t>
            </a:r>
          </a:p>
          <a:p>
            <a:pPr algn="l" marL="0" indent="0" lvl="0">
              <a:lnSpc>
                <a:spcPts val="2607"/>
              </a:lnSpc>
            </a:pPr>
          </a:p>
        </p:txBody>
      </p:sp>
      <p:sp>
        <p:nvSpPr>
          <p:cNvPr name="Freeform 27" id="27"/>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848049" y="728576"/>
            <a:ext cx="3246983" cy="887095"/>
          </a:xfrm>
          <a:prstGeom prst="rect">
            <a:avLst/>
          </a:prstGeom>
        </p:spPr>
        <p:txBody>
          <a:bodyPr anchor="t" rtlCol="false" tIns="0" lIns="0" bIns="0" rIns="0">
            <a:spAutoFit/>
          </a:bodyPr>
          <a:lstStyle/>
          <a:p>
            <a:pPr algn="ctr">
              <a:lnSpc>
                <a:spcPts val="7279"/>
              </a:lnSpc>
            </a:pPr>
            <a:r>
              <a:rPr lang="en-US" sz="5199">
                <a:solidFill>
                  <a:srgbClr val="5CE1E6"/>
                </a:solidFill>
                <a:latin typeface="Open Sauce Bold"/>
                <a:ea typeface="Open Sauce Bold"/>
                <a:cs typeface="Open Sauce Bold"/>
                <a:sym typeface="Open Sauce Bold"/>
              </a:rPr>
              <a:t>Workflow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4203697" y="6210440"/>
            <a:ext cx="1766149" cy="5685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4720225" y="5143500"/>
            <a:ext cx="878304" cy="828277"/>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13129032" y="8056900"/>
            <a:ext cx="3998264" cy="773432"/>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3748344" y="7134003"/>
            <a:ext cx="2759641" cy="637147"/>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Freeform 10" id="10"/>
          <p:cNvSpPr/>
          <p:nvPr/>
        </p:nvSpPr>
        <p:spPr>
          <a:xfrm flipH="false" flipV="false" rot="0">
            <a:off x="14778642" y="6256162"/>
            <a:ext cx="477115" cy="477115"/>
          </a:xfrm>
          <a:custGeom>
            <a:avLst/>
            <a:gdLst/>
            <a:ahLst/>
            <a:cxnLst/>
            <a:rect r="r" b="b" t="t" l="l"/>
            <a:pathLst>
              <a:path h="477115" w="477115">
                <a:moveTo>
                  <a:pt x="0" y="0"/>
                </a:moveTo>
                <a:lnTo>
                  <a:pt x="477116" y="0"/>
                </a:lnTo>
                <a:lnTo>
                  <a:pt x="477116" y="477115"/>
                </a:lnTo>
                <a:lnTo>
                  <a:pt x="0" y="477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618818" y="7165610"/>
            <a:ext cx="796764" cy="605540"/>
          </a:xfrm>
          <a:custGeom>
            <a:avLst/>
            <a:gdLst/>
            <a:ahLst/>
            <a:cxnLst/>
            <a:rect r="r" b="b" t="t" l="l"/>
            <a:pathLst>
              <a:path h="605540" w="796764">
                <a:moveTo>
                  <a:pt x="0" y="0"/>
                </a:moveTo>
                <a:lnTo>
                  <a:pt x="796764" y="0"/>
                </a:lnTo>
                <a:lnTo>
                  <a:pt x="796764" y="605540"/>
                </a:lnTo>
                <a:lnTo>
                  <a:pt x="0" y="605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471449" y="7996938"/>
            <a:ext cx="1091502" cy="887705"/>
          </a:xfrm>
          <a:custGeom>
            <a:avLst/>
            <a:gdLst/>
            <a:ahLst/>
            <a:cxnLst/>
            <a:rect r="r" b="b" t="t" l="l"/>
            <a:pathLst>
              <a:path h="887705" w="1091502">
                <a:moveTo>
                  <a:pt x="0" y="0"/>
                </a:moveTo>
                <a:lnTo>
                  <a:pt x="1091502" y="0"/>
                </a:lnTo>
                <a:lnTo>
                  <a:pt x="1091502" y="887706"/>
                </a:lnTo>
                <a:lnTo>
                  <a:pt x="0" y="8877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927159" y="5557639"/>
            <a:ext cx="488423" cy="488423"/>
          </a:xfrm>
          <a:custGeom>
            <a:avLst/>
            <a:gdLst/>
            <a:ahLst/>
            <a:cxnLst/>
            <a:rect r="r" b="b" t="t" l="l"/>
            <a:pathLst>
              <a:path h="488423" w="488423">
                <a:moveTo>
                  <a:pt x="0" y="0"/>
                </a:moveTo>
                <a:lnTo>
                  <a:pt x="488423" y="0"/>
                </a:lnTo>
                <a:lnTo>
                  <a:pt x="488423" y="488422"/>
                </a:lnTo>
                <a:lnTo>
                  <a:pt x="0" y="4884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324526" y="1283783"/>
            <a:ext cx="8678831" cy="971550"/>
          </a:xfrm>
          <a:prstGeom prst="rect">
            <a:avLst/>
          </a:prstGeom>
        </p:spPr>
        <p:txBody>
          <a:bodyPr anchor="t" rtlCol="false" tIns="0" lIns="0" bIns="0" rIns="0">
            <a:spAutoFit/>
          </a:bodyPr>
          <a:lstStyle/>
          <a:p>
            <a:pPr algn="l" marL="0" indent="0" lvl="0">
              <a:lnSpc>
                <a:spcPts val="7522"/>
              </a:lnSpc>
              <a:spcBef>
                <a:spcPct val="0"/>
              </a:spcBef>
            </a:pPr>
            <a:r>
              <a:rPr lang="en-US" sz="6268">
                <a:solidFill>
                  <a:srgbClr val="FFFFFF"/>
                </a:solidFill>
                <a:latin typeface="Now Bold"/>
                <a:ea typeface="Now Bold"/>
                <a:cs typeface="Now Bold"/>
                <a:sym typeface="Now Bold"/>
              </a:rPr>
              <a:t>PROJECT OVERVIEW </a:t>
            </a:r>
          </a:p>
        </p:txBody>
      </p:sp>
      <p:sp>
        <p:nvSpPr>
          <p:cNvPr name="TextBox 15" id="15"/>
          <p:cNvSpPr txBox="true"/>
          <p:nvPr/>
        </p:nvSpPr>
        <p:spPr>
          <a:xfrm rot="0">
            <a:off x="1845699" y="4424631"/>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ea typeface="DM Sans Bold"/>
                <a:cs typeface="DM Sans Bold"/>
                <a:sym typeface="DM Sans Bold"/>
              </a:rPr>
              <a:t>01</a:t>
            </a:r>
          </a:p>
        </p:txBody>
      </p:sp>
      <p:sp>
        <p:nvSpPr>
          <p:cNvPr name="TextBox 16" id="16"/>
          <p:cNvSpPr txBox="true"/>
          <p:nvPr/>
        </p:nvSpPr>
        <p:spPr>
          <a:xfrm rot="0">
            <a:off x="1845699" y="5803049"/>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ea typeface="DM Sans Bold"/>
                <a:cs typeface="DM Sans Bold"/>
                <a:sym typeface="DM Sans Bold"/>
              </a:rPr>
              <a:t>02</a:t>
            </a:r>
          </a:p>
        </p:txBody>
      </p:sp>
      <p:sp>
        <p:nvSpPr>
          <p:cNvPr name="TextBox 17" id="17"/>
          <p:cNvSpPr txBox="true"/>
          <p:nvPr/>
        </p:nvSpPr>
        <p:spPr>
          <a:xfrm rot="0">
            <a:off x="1845699" y="7163184"/>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ea typeface="DM Sans Bold"/>
                <a:cs typeface="DM Sans Bold"/>
                <a:sym typeface="DM Sans Bold"/>
              </a:rPr>
              <a:t>03</a:t>
            </a:r>
          </a:p>
        </p:txBody>
      </p:sp>
      <p:sp>
        <p:nvSpPr>
          <p:cNvPr name="TextBox 18" id="18"/>
          <p:cNvSpPr txBox="true"/>
          <p:nvPr/>
        </p:nvSpPr>
        <p:spPr>
          <a:xfrm rot="0">
            <a:off x="2324526" y="2585271"/>
            <a:ext cx="12294293" cy="1304565"/>
          </a:xfrm>
          <a:prstGeom prst="rect">
            <a:avLst/>
          </a:prstGeom>
        </p:spPr>
        <p:txBody>
          <a:bodyPr anchor="t" rtlCol="false" tIns="0" lIns="0" bIns="0" rIns="0">
            <a:spAutoFit/>
          </a:bodyPr>
          <a:lstStyle/>
          <a:p>
            <a:pPr algn="l" marL="0" indent="0" lvl="0">
              <a:lnSpc>
                <a:spcPts val="3471"/>
              </a:lnSpc>
              <a:spcBef>
                <a:spcPct val="0"/>
              </a:spcBef>
            </a:pPr>
            <a:r>
              <a:rPr lang="en-US" sz="2515">
                <a:solidFill>
                  <a:srgbClr val="FFFFFF"/>
                </a:solidFill>
                <a:latin typeface="DM Sans"/>
                <a:ea typeface="DM Sans"/>
                <a:cs typeface="DM Sans"/>
                <a:sym typeface="DM Sans"/>
              </a:rPr>
              <a:t>Developing a text summarization model using T5 and spaCy, performing both abstractive and extractive summarization, to generate accurate and concise summaries from original text, demonstrating the models' proficiency in NLP.</a:t>
            </a:r>
          </a:p>
        </p:txBody>
      </p:sp>
      <p:sp>
        <p:nvSpPr>
          <p:cNvPr name="Freeform 19" id="19"/>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3491320" y="4482444"/>
            <a:ext cx="6345242" cy="713994"/>
          </a:xfrm>
          <a:prstGeom prst="rect">
            <a:avLst/>
          </a:prstGeom>
        </p:spPr>
        <p:txBody>
          <a:bodyPr anchor="t" rtlCol="false" tIns="0" lIns="0" bIns="0" rIns="0">
            <a:spAutoFit/>
          </a:bodyPr>
          <a:lstStyle/>
          <a:p>
            <a:pPr algn="l" marL="0" indent="0" lvl="0">
              <a:lnSpc>
                <a:spcPts val="2897"/>
              </a:lnSpc>
              <a:spcBef>
                <a:spcPct val="0"/>
              </a:spcBef>
            </a:pPr>
            <a:r>
              <a:rPr lang="en-US" sz="2100">
                <a:solidFill>
                  <a:srgbClr val="FFFFFF"/>
                </a:solidFill>
                <a:latin typeface="DM Sans"/>
                <a:ea typeface="DM Sans"/>
                <a:cs typeface="DM Sans"/>
                <a:sym typeface="DM Sans"/>
              </a:rPr>
              <a:t>This project employs both abstractive and extractive summarization techniques.</a:t>
            </a:r>
          </a:p>
        </p:txBody>
      </p:sp>
      <p:sp>
        <p:nvSpPr>
          <p:cNvPr name="TextBox 22" id="22"/>
          <p:cNvSpPr txBox="true"/>
          <p:nvPr/>
        </p:nvSpPr>
        <p:spPr>
          <a:xfrm rot="0">
            <a:off x="3491320" y="5615601"/>
            <a:ext cx="8353584" cy="1075944"/>
          </a:xfrm>
          <a:prstGeom prst="rect">
            <a:avLst/>
          </a:prstGeom>
        </p:spPr>
        <p:txBody>
          <a:bodyPr anchor="t" rtlCol="false" tIns="0" lIns="0" bIns="0" rIns="0">
            <a:spAutoFit/>
          </a:bodyPr>
          <a:lstStyle/>
          <a:p>
            <a:pPr algn="l" marL="0" indent="0" lvl="0">
              <a:lnSpc>
                <a:spcPts val="2897"/>
              </a:lnSpc>
              <a:spcBef>
                <a:spcPct val="0"/>
              </a:spcBef>
            </a:pPr>
            <a:r>
              <a:rPr lang="en-US" sz="2100">
                <a:solidFill>
                  <a:srgbClr val="FFFFFF"/>
                </a:solidFill>
                <a:latin typeface="DM Sans"/>
                <a:ea typeface="DM Sans"/>
                <a:cs typeface="DM Sans"/>
                <a:sym typeface="DM Sans"/>
              </a:rPr>
              <a:t>Abstractive summarization uses the T5 model to generate concise summaries, creating new sentences that capture the original text's essence.</a:t>
            </a:r>
          </a:p>
        </p:txBody>
      </p:sp>
      <p:sp>
        <p:nvSpPr>
          <p:cNvPr name="TextBox 23" id="23"/>
          <p:cNvSpPr txBox="true"/>
          <p:nvPr/>
        </p:nvSpPr>
        <p:spPr>
          <a:xfrm rot="0">
            <a:off x="3491320" y="7201284"/>
            <a:ext cx="8353584" cy="1075944"/>
          </a:xfrm>
          <a:prstGeom prst="rect">
            <a:avLst/>
          </a:prstGeom>
        </p:spPr>
        <p:txBody>
          <a:bodyPr anchor="t" rtlCol="false" tIns="0" lIns="0" bIns="0" rIns="0">
            <a:spAutoFit/>
          </a:bodyPr>
          <a:lstStyle/>
          <a:p>
            <a:pPr algn="l" marL="0" indent="0" lvl="0">
              <a:lnSpc>
                <a:spcPts val="2897"/>
              </a:lnSpc>
              <a:spcBef>
                <a:spcPct val="0"/>
              </a:spcBef>
            </a:pPr>
            <a:r>
              <a:rPr lang="en-US" sz="2100">
                <a:solidFill>
                  <a:srgbClr val="FFFFFF"/>
                </a:solidFill>
                <a:latin typeface="DM Sans"/>
                <a:ea typeface="DM Sans"/>
                <a:cs typeface="DM Sans"/>
                <a:sym typeface="DM Sans"/>
              </a:rPr>
              <a:t>In contrast, extractive summarization with spaCy selects and combines existing sentences from the original text to form a summary, highlighting key points and preserving original content.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3101634" y="0"/>
            <a:ext cx="12694437" cy="10287000"/>
            <a:chOff x="0" y="0"/>
            <a:chExt cx="3343391" cy="2709333"/>
          </a:xfrm>
        </p:grpSpPr>
        <p:sp>
          <p:nvSpPr>
            <p:cNvPr name="Freeform 4" id="4"/>
            <p:cNvSpPr/>
            <p:nvPr/>
          </p:nvSpPr>
          <p:spPr>
            <a:xfrm flipH="false" flipV="false" rot="0">
              <a:off x="0" y="0"/>
              <a:ext cx="3343391" cy="2709333"/>
            </a:xfrm>
            <a:custGeom>
              <a:avLst/>
              <a:gdLst/>
              <a:ahLst/>
              <a:cxnLst/>
              <a:rect r="r" b="b" t="t" l="l"/>
              <a:pathLst>
                <a:path h="2709333" w="3343391">
                  <a:moveTo>
                    <a:pt x="0" y="0"/>
                  </a:moveTo>
                  <a:lnTo>
                    <a:pt x="3343391" y="0"/>
                  </a:lnTo>
                  <a:lnTo>
                    <a:pt x="3343391" y="2709333"/>
                  </a:lnTo>
                  <a:lnTo>
                    <a:pt x="0" y="2709333"/>
                  </a:lnTo>
                  <a:close/>
                </a:path>
              </a:pathLst>
            </a:custGeom>
            <a:solidFill>
              <a:srgbClr val="051D40">
                <a:alpha val="74902"/>
              </a:srgbClr>
            </a:solidFill>
          </p:spPr>
        </p:sp>
        <p:sp>
          <p:nvSpPr>
            <p:cNvPr name="TextBox 5" id="5"/>
            <p:cNvSpPr txBox="true"/>
            <p:nvPr/>
          </p:nvSpPr>
          <p:spPr>
            <a:xfrm>
              <a:off x="0" y="-38100"/>
              <a:ext cx="3343391"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57677"/>
            <a:ext cx="8245699" cy="3602355"/>
          </a:xfrm>
          <a:prstGeom prst="rect">
            <a:avLst/>
          </a:prstGeom>
        </p:spPr>
        <p:txBody>
          <a:bodyPr anchor="t" rtlCol="false" tIns="0" lIns="0" bIns="0" rIns="0">
            <a:spAutoFit/>
          </a:bodyPr>
          <a:lstStyle/>
          <a:p>
            <a:pPr algn="ctr">
              <a:lnSpc>
                <a:spcPts val="5687"/>
              </a:lnSpc>
            </a:pPr>
            <a:r>
              <a:rPr lang="en-US" sz="4739">
                <a:solidFill>
                  <a:srgbClr val="FFFFFF"/>
                </a:solidFill>
                <a:latin typeface="Now Bold"/>
                <a:ea typeface="Now Bold"/>
                <a:cs typeface="Now Bold"/>
                <a:sym typeface="Now Bold"/>
              </a:rPr>
              <a:t>ABSTRACTIVE SUMMARIZATION</a:t>
            </a:r>
          </a:p>
          <a:p>
            <a:pPr algn="ctr">
              <a:lnSpc>
                <a:spcPts val="5687"/>
              </a:lnSpc>
            </a:pPr>
          </a:p>
          <a:p>
            <a:pPr algn="ctr" marL="0" indent="0" lvl="0">
              <a:lnSpc>
                <a:spcPts val="5687"/>
              </a:lnSpc>
              <a:spcBef>
                <a:spcPct val="0"/>
              </a:spcBef>
            </a:pPr>
            <a:r>
              <a:rPr lang="en-US" sz="4739">
                <a:solidFill>
                  <a:srgbClr val="FFFFFF"/>
                </a:solidFill>
                <a:latin typeface="Now Bold"/>
                <a:ea typeface="Now Bold"/>
                <a:cs typeface="Now Bold"/>
                <a:sym typeface="Now Bold"/>
              </a:rPr>
              <a:t>DATA PREPARATION AND PREPROCESSING</a:t>
            </a:r>
          </a:p>
        </p:txBody>
      </p:sp>
      <p:sp>
        <p:nvSpPr>
          <p:cNvPr name="TextBox 7" id="7"/>
          <p:cNvSpPr txBox="true"/>
          <p:nvPr/>
        </p:nvSpPr>
        <p:spPr>
          <a:xfrm rot="0">
            <a:off x="3641486" y="4442819"/>
            <a:ext cx="11614733" cy="5242113"/>
          </a:xfrm>
          <a:prstGeom prst="rect">
            <a:avLst/>
          </a:prstGeom>
        </p:spPr>
        <p:txBody>
          <a:bodyPr anchor="t" rtlCol="false" tIns="0" lIns="0" bIns="0" rIns="0">
            <a:spAutoFit/>
          </a:bodyPr>
          <a:lstStyle/>
          <a:p>
            <a:pPr algn="l">
              <a:lnSpc>
                <a:spcPts val="3489"/>
              </a:lnSpc>
            </a:pPr>
          </a:p>
          <a:p>
            <a:pPr algn="l">
              <a:lnSpc>
                <a:spcPts val="3489"/>
              </a:lnSpc>
            </a:pPr>
            <a:r>
              <a:rPr lang="en-US" sz="2492">
                <a:solidFill>
                  <a:srgbClr val="FFFFFF"/>
                </a:solidFill>
                <a:latin typeface="Canva Sans Bold"/>
                <a:ea typeface="Canva Sans Bold"/>
                <a:cs typeface="Canva Sans Bold"/>
                <a:sym typeface="Canva Sans Bold"/>
              </a:rPr>
              <a:t>- Importance:</a:t>
            </a:r>
            <a:r>
              <a:rPr lang="en-US" sz="2492">
                <a:solidFill>
                  <a:srgbClr val="FFFFFF"/>
                </a:solidFill>
                <a:latin typeface="Canva Sans"/>
                <a:ea typeface="Canva Sans"/>
                <a:cs typeface="Canva Sans"/>
                <a:sym typeface="Canva Sans"/>
              </a:rPr>
              <a:t> Ensures quality and relevance of data for model training</a:t>
            </a:r>
          </a:p>
          <a:p>
            <a:pPr algn="l">
              <a:lnSpc>
                <a:spcPts val="3489"/>
              </a:lnSpc>
            </a:pPr>
            <a:r>
              <a:rPr lang="en-US" sz="2492">
                <a:solidFill>
                  <a:srgbClr val="FFFFFF"/>
                </a:solidFill>
                <a:latin typeface="Canva Sans Bold"/>
                <a:ea typeface="Canva Sans Bold"/>
                <a:cs typeface="Canva Sans Bold"/>
                <a:sym typeface="Canva Sans Bold"/>
              </a:rPr>
              <a:t>- Steps:</a:t>
            </a:r>
          </a:p>
          <a:p>
            <a:pPr algn="l">
              <a:lnSpc>
                <a:spcPts val="3489"/>
              </a:lnSpc>
            </a:pPr>
            <a:r>
              <a:rPr lang="en-US" sz="2492">
                <a:solidFill>
                  <a:srgbClr val="FFFFFF"/>
                </a:solidFill>
                <a:latin typeface="Canva Sans"/>
                <a:ea typeface="Canva Sans"/>
                <a:cs typeface="Canva Sans"/>
                <a:sym typeface="Canva Sans"/>
              </a:rPr>
              <a:t>    </a:t>
            </a:r>
            <a:r>
              <a:rPr lang="en-US" sz="2492">
                <a:solidFill>
                  <a:srgbClr val="FFFFFF"/>
                </a:solidFill>
                <a:latin typeface="Canva Sans Bold"/>
                <a:ea typeface="Canva Sans Bold"/>
                <a:cs typeface="Canva Sans Bold"/>
                <a:sym typeface="Canva Sans Bold"/>
              </a:rPr>
              <a:t>- Data Collection: </a:t>
            </a:r>
            <a:r>
              <a:rPr lang="en-US" sz="2492">
                <a:solidFill>
                  <a:srgbClr val="FFFFFF"/>
                </a:solidFill>
                <a:latin typeface="Canva Sans"/>
                <a:ea typeface="Canva Sans"/>
                <a:cs typeface="Canva Sans"/>
                <a:sym typeface="Canva Sans"/>
              </a:rPr>
              <a:t>Gathering text data from various sources</a:t>
            </a:r>
          </a:p>
          <a:p>
            <a:pPr algn="l">
              <a:lnSpc>
                <a:spcPts val="3489"/>
              </a:lnSpc>
            </a:pPr>
            <a:r>
              <a:rPr lang="en-US" sz="2492">
                <a:solidFill>
                  <a:srgbClr val="FFFFFF"/>
                </a:solidFill>
                <a:latin typeface="Canva Sans"/>
                <a:ea typeface="Canva Sans"/>
                <a:cs typeface="Canva Sans"/>
                <a:sym typeface="Canva Sans"/>
              </a:rPr>
              <a:t>   </a:t>
            </a:r>
            <a:r>
              <a:rPr lang="en-US" sz="2492">
                <a:solidFill>
                  <a:srgbClr val="FFFFFF"/>
                </a:solidFill>
                <a:latin typeface="Canva Sans Bold"/>
                <a:ea typeface="Canva Sans Bold"/>
                <a:cs typeface="Canva Sans Bold"/>
                <a:sym typeface="Canva Sans Bold"/>
              </a:rPr>
              <a:t> - Data Cleaning:</a:t>
            </a:r>
            <a:r>
              <a:rPr lang="en-US" sz="2492">
                <a:solidFill>
                  <a:srgbClr val="FFFFFF"/>
                </a:solidFill>
                <a:latin typeface="Canva Sans"/>
                <a:ea typeface="Canva Sans"/>
                <a:cs typeface="Canva Sans"/>
                <a:sym typeface="Canva Sans"/>
              </a:rPr>
              <a:t>  Removing noise, punctuation, and special characters</a:t>
            </a:r>
          </a:p>
          <a:p>
            <a:pPr algn="l">
              <a:lnSpc>
                <a:spcPts val="3489"/>
              </a:lnSpc>
            </a:pPr>
            <a:r>
              <a:rPr lang="en-US" sz="2492">
                <a:solidFill>
                  <a:srgbClr val="FFFFFF"/>
                </a:solidFill>
                <a:latin typeface="Canva Sans"/>
                <a:ea typeface="Canva Sans"/>
                <a:cs typeface="Canva Sans"/>
                <a:sym typeface="Canva Sans"/>
              </a:rPr>
              <a:t>    </a:t>
            </a:r>
            <a:r>
              <a:rPr lang="en-US" sz="2492">
                <a:solidFill>
                  <a:srgbClr val="FFFFFF"/>
                </a:solidFill>
                <a:latin typeface="Canva Sans Bold"/>
                <a:ea typeface="Canva Sans Bold"/>
                <a:cs typeface="Canva Sans Bold"/>
                <a:sym typeface="Canva Sans Bold"/>
              </a:rPr>
              <a:t>- Tokenization:</a:t>
            </a:r>
            <a:r>
              <a:rPr lang="en-US" sz="2492">
                <a:solidFill>
                  <a:srgbClr val="FFFFFF"/>
                </a:solidFill>
                <a:latin typeface="Canva Sans"/>
                <a:ea typeface="Canva Sans"/>
                <a:cs typeface="Canva Sans"/>
                <a:sym typeface="Canva Sans"/>
              </a:rPr>
              <a:t> Splitting text into individual words or tokens</a:t>
            </a:r>
          </a:p>
          <a:p>
            <a:pPr algn="l">
              <a:lnSpc>
                <a:spcPts val="3489"/>
              </a:lnSpc>
            </a:pPr>
            <a:r>
              <a:rPr lang="en-US" sz="2492">
                <a:solidFill>
                  <a:srgbClr val="FFFFFF"/>
                </a:solidFill>
                <a:latin typeface="Canva Sans"/>
                <a:ea typeface="Canva Sans"/>
                <a:cs typeface="Canva Sans"/>
                <a:sym typeface="Canva Sans"/>
              </a:rPr>
              <a:t>    </a:t>
            </a:r>
            <a:r>
              <a:rPr lang="en-US" sz="2492">
                <a:solidFill>
                  <a:srgbClr val="FFFFFF"/>
                </a:solidFill>
                <a:latin typeface="Canva Sans Bold"/>
                <a:ea typeface="Canva Sans Bold"/>
                <a:cs typeface="Canva Sans Bold"/>
                <a:sym typeface="Canva Sans Bold"/>
              </a:rPr>
              <a:t>- Stopword Removal:</a:t>
            </a:r>
            <a:r>
              <a:rPr lang="en-US" sz="2492">
                <a:solidFill>
                  <a:srgbClr val="FFFFFF"/>
                </a:solidFill>
                <a:latin typeface="Canva Sans"/>
                <a:ea typeface="Canva Sans"/>
                <a:cs typeface="Canva Sans"/>
                <a:sym typeface="Canva Sans"/>
              </a:rPr>
              <a:t> Eliminating common words like "the", "and", etc.</a:t>
            </a:r>
          </a:p>
          <a:p>
            <a:pPr algn="l">
              <a:lnSpc>
                <a:spcPts val="3489"/>
              </a:lnSpc>
            </a:pPr>
            <a:r>
              <a:rPr lang="en-US" sz="2492">
                <a:solidFill>
                  <a:srgbClr val="FFFFFF"/>
                </a:solidFill>
                <a:latin typeface="Canva Sans"/>
                <a:ea typeface="Canva Sans"/>
                <a:cs typeface="Canva Sans"/>
                <a:sym typeface="Canva Sans"/>
              </a:rPr>
              <a:t>    </a:t>
            </a:r>
            <a:r>
              <a:rPr lang="en-US" sz="2492">
                <a:solidFill>
                  <a:srgbClr val="FFFFFF"/>
                </a:solidFill>
                <a:latin typeface="Canva Sans Bold"/>
                <a:ea typeface="Canva Sans Bold"/>
                <a:cs typeface="Canva Sans Bold"/>
                <a:sym typeface="Canva Sans Bold"/>
              </a:rPr>
              <a:t>- Stemming/Lemmatization: </a:t>
            </a:r>
            <a:r>
              <a:rPr lang="en-US" sz="2492">
                <a:solidFill>
                  <a:srgbClr val="FFFFFF"/>
                </a:solidFill>
                <a:latin typeface="Canva Sans"/>
                <a:ea typeface="Canva Sans"/>
                <a:cs typeface="Canva Sans"/>
                <a:sym typeface="Canva Sans"/>
              </a:rPr>
              <a:t>Reducing words to their base form</a:t>
            </a:r>
          </a:p>
          <a:p>
            <a:pPr algn="l">
              <a:lnSpc>
                <a:spcPts val="3489"/>
              </a:lnSpc>
            </a:pPr>
            <a:r>
              <a:rPr lang="en-US" sz="2492">
                <a:solidFill>
                  <a:srgbClr val="FFFFFF"/>
                </a:solidFill>
                <a:latin typeface="Canva Sans"/>
                <a:ea typeface="Canva Sans"/>
                <a:cs typeface="Canva Sans"/>
                <a:sym typeface="Canva Sans"/>
              </a:rPr>
              <a:t>    </a:t>
            </a:r>
            <a:r>
              <a:rPr lang="en-US" sz="2492">
                <a:solidFill>
                  <a:srgbClr val="FFFFFF"/>
                </a:solidFill>
                <a:latin typeface="Canva Sans Bold"/>
                <a:ea typeface="Canva Sans Bold"/>
                <a:cs typeface="Canva Sans Bold"/>
                <a:sym typeface="Canva Sans Bold"/>
              </a:rPr>
              <a:t>- Vectorization:</a:t>
            </a:r>
            <a:r>
              <a:rPr lang="en-US" sz="2492">
                <a:solidFill>
                  <a:srgbClr val="FFFFFF"/>
                </a:solidFill>
                <a:latin typeface="Canva Sans"/>
                <a:ea typeface="Canva Sans"/>
                <a:cs typeface="Canva Sans"/>
                <a:sym typeface="Canva Sans"/>
              </a:rPr>
              <a:t> Converting text into numerical representations</a:t>
            </a:r>
          </a:p>
          <a:p>
            <a:pPr algn="l">
              <a:lnSpc>
                <a:spcPts val="3489"/>
              </a:lnSpc>
            </a:pPr>
            <a:r>
              <a:rPr lang="en-US" sz="2492">
                <a:solidFill>
                  <a:srgbClr val="FFFFFF"/>
                </a:solidFill>
                <a:latin typeface="Canva Sans Bold"/>
                <a:ea typeface="Canva Sans Bold"/>
                <a:cs typeface="Canva Sans Bold"/>
                <a:sym typeface="Canva Sans Bold"/>
              </a:rPr>
              <a:t>- Tools/Libraries:</a:t>
            </a:r>
            <a:r>
              <a:rPr lang="en-US" sz="2492">
                <a:solidFill>
                  <a:srgbClr val="FFFFFF"/>
                </a:solidFill>
                <a:latin typeface="Canva Sans"/>
                <a:ea typeface="Canva Sans"/>
                <a:cs typeface="Canva Sans"/>
                <a:sym typeface="Canva Sans"/>
              </a:rPr>
              <a:t> NLTK, spaCy, Pandas, NumPy</a:t>
            </a:r>
          </a:p>
          <a:p>
            <a:pPr algn="l">
              <a:lnSpc>
                <a:spcPts val="3489"/>
              </a:lnSpc>
            </a:pPr>
            <a:r>
              <a:rPr lang="en-US" sz="2492">
                <a:solidFill>
                  <a:srgbClr val="FFFFFF"/>
                </a:solidFill>
                <a:latin typeface="Canva Sans Bold"/>
                <a:ea typeface="Canva Sans Bold"/>
                <a:cs typeface="Canva Sans Bold"/>
                <a:sym typeface="Canva Sans Bold"/>
              </a:rPr>
              <a:t>- Output:</a:t>
            </a:r>
            <a:r>
              <a:rPr lang="en-US" sz="2492">
                <a:solidFill>
                  <a:srgbClr val="FFFFFF"/>
                </a:solidFill>
                <a:latin typeface="Canva Sans"/>
                <a:ea typeface="Canva Sans"/>
                <a:cs typeface="Canva Sans"/>
                <a:sym typeface="Canva Sans"/>
              </a:rPr>
              <a:t> Preprocessed data ready for model training</a:t>
            </a:r>
          </a:p>
          <a:p>
            <a:pPr algn="l">
              <a:lnSpc>
                <a:spcPts val="348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076325" y="0"/>
            <a:ext cx="16230600" cy="10287000"/>
            <a:chOff x="0" y="0"/>
            <a:chExt cx="4274726" cy="2709333"/>
          </a:xfrm>
        </p:grpSpPr>
        <p:sp>
          <p:nvSpPr>
            <p:cNvPr name="Freeform 3" id="3"/>
            <p:cNvSpPr/>
            <p:nvPr/>
          </p:nvSpPr>
          <p:spPr>
            <a:xfrm flipH="false" flipV="false" rot="0">
              <a:off x="0" y="0"/>
              <a:ext cx="4274726" cy="2709333"/>
            </a:xfrm>
            <a:custGeom>
              <a:avLst/>
              <a:gdLst/>
              <a:ahLst/>
              <a:cxnLst/>
              <a:rect r="r" b="b" t="t" l="l"/>
              <a:pathLst>
                <a:path h="2709333" w="4274726">
                  <a:moveTo>
                    <a:pt x="0" y="0"/>
                  </a:moveTo>
                  <a:lnTo>
                    <a:pt x="4274726" y="0"/>
                  </a:lnTo>
                  <a:lnTo>
                    <a:pt x="4274726" y="2709333"/>
                  </a:lnTo>
                  <a:lnTo>
                    <a:pt x="0" y="2709333"/>
                  </a:lnTo>
                  <a:close/>
                </a:path>
              </a:pathLst>
            </a:custGeom>
            <a:solidFill>
              <a:srgbClr val="051D40">
                <a:alpha val="74902"/>
              </a:srgbClr>
            </a:solidFill>
          </p:spPr>
        </p:sp>
        <p:sp>
          <p:nvSpPr>
            <p:cNvPr name="TextBox 4" id="4"/>
            <p:cNvSpPr txBox="true"/>
            <p:nvPr/>
          </p:nvSpPr>
          <p:spPr>
            <a:xfrm>
              <a:off x="0" y="-38100"/>
              <a:ext cx="4274726" cy="2747433"/>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437703" y="4774431"/>
            <a:ext cx="6099437" cy="3367545"/>
          </a:xfrm>
          <a:custGeom>
            <a:avLst/>
            <a:gdLst/>
            <a:ahLst/>
            <a:cxnLst/>
            <a:rect r="r" b="b" t="t" l="l"/>
            <a:pathLst>
              <a:path h="3367545" w="6099437">
                <a:moveTo>
                  <a:pt x="0" y="0"/>
                </a:moveTo>
                <a:lnTo>
                  <a:pt x="6099437" y="0"/>
                </a:lnTo>
                <a:lnTo>
                  <a:pt x="6099437" y="3367546"/>
                </a:lnTo>
                <a:lnTo>
                  <a:pt x="0" y="3367546"/>
                </a:lnTo>
                <a:lnTo>
                  <a:pt x="0" y="0"/>
                </a:lnTo>
                <a:close/>
              </a:path>
            </a:pathLst>
          </a:custGeom>
          <a:blipFill>
            <a:blip r:embed="rId2"/>
            <a:stretch>
              <a:fillRect l="0" t="0" r="-19389" b="0"/>
            </a:stretch>
          </a:blipFill>
        </p:spPr>
      </p:sp>
      <p:sp>
        <p:nvSpPr>
          <p:cNvPr name="Freeform 6" id="6"/>
          <p:cNvSpPr/>
          <p:nvPr/>
        </p:nvSpPr>
        <p:spPr>
          <a:xfrm flipH="false" flipV="false" rot="0">
            <a:off x="7905650" y="3008375"/>
            <a:ext cx="9283057" cy="5689015"/>
          </a:xfrm>
          <a:custGeom>
            <a:avLst/>
            <a:gdLst/>
            <a:ahLst/>
            <a:cxnLst/>
            <a:rect r="r" b="b" t="t" l="l"/>
            <a:pathLst>
              <a:path h="5689015" w="9283057">
                <a:moveTo>
                  <a:pt x="0" y="0"/>
                </a:moveTo>
                <a:lnTo>
                  <a:pt x="9283056" y="0"/>
                </a:lnTo>
                <a:lnTo>
                  <a:pt x="9283056" y="5689015"/>
                </a:lnTo>
                <a:lnTo>
                  <a:pt x="0" y="5689015"/>
                </a:lnTo>
                <a:lnTo>
                  <a:pt x="0" y="0"/>
                </a:lnTo>
                <a:close/>
              </a:path>
            </a:pathLst>
          </a:custGeom>
          <a:blipFill>
            <a:blip r:embed="rId3"/>
            <a:stretch>
              <a:fillRect l="0" t="0" r="0" b="0"/>
            </a:stretch>
          </a:blipFill>
        </p:spPr>
      </p:sp>
      <p:sp>
        <p:nvSpPr>
          <p:cNvPr name="TextBox 7" id="7"/>
          <p:cNvSpPr txBox="true"/>
          <p:nvPr/>
        </p:nvSpPr>
        <p:spPr>
          <a:xfrm rot="-5400000">
            <a:off x="-2625103" y="5244927"/>
            <a:ext cx="6585611" cy="721995"/>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ea typeface="Now Bold"/>
                <a:cs typeface="Now Bold"/>
                <a:sym typeface="Now Bold"/>
              </a:rPr>
              <a:t>ABSTRACTIVE PART</a:t>
            </a:r>
          </a:p>
        </p:txBody>
      </p:sp>
      <p:sp>
        <p:nvSpPr>
          <p:cNvPr name="TextBox 8" id="8"/>
          <p:cNvSpPr txBox="true"/>
          <p:nvPr/>
        </p:nvSpPr>
        <p:spPr>
          <a:xfrm rot="0">
            <a:off x="1099294" y="834371"/>
            <a:ext cx="16089413" cy="721995"/>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ea typeface="Now Bold"/>
                <a:cs typeface="Now Bold"/>
                <a:sym typeface="Now Bold"/>
              </a:rPr>
              <a:t>DATA PREPARATION AND PREPROCESSING RESULTS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604085" y="1028700"/>
            <a:ext cx="14889592" cy="2001850"/>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MODEL LOADING AND SUMMARIZATION FUNCTION</a:t>
            </a:r>
          </a:p>
        </p:txBody>
      </p:sp>
      <p:sp>
        <p:nvSpPr>
          <p:cNvPr name="TextBox 3" id="3"/>
          <p:cNvSpPr txBox="true"/>
          <p:nvPr/>
        </p:nvSpPr>
        <p:spPr>
          <a:xfrm rot="0">
            <a:off x="3516535" y="4326471"/>
            <a:ext cx="14127751" cy="5069187"/>
          </a:xfrm>
          <a:prstGeom prst="rect">
            <a:avLst/>
          </a:prstGeom>
        </p:spPr>
        <p:txBody>
          <a:bodyPr anchor="t" rtlCol="false" tIns="0" lIns="0" bIns="0" rIns="0">
            <a:spAutoFit/>
          </a:bodyPr>
          <a:lstStyle/>
          <a:p>
            <a:pPr algn="l">
              <a:lnSpc>
                <a:spcPts val="3087"/>
              </a:lnSpc>
            </a:pPr>
            <a:r>
              <a:rPr lang="en-US" sz="2237" spc="219">
                <a:solidFill>
                  <a:srgbClr val="F5FFF5"/>
                </a:solidFill>
                <a:latin typeface="Open Sauce Bold"/>
                <a:ea typeface="Open Sauce Bold"/>
                <a:cs typeface="Open Sauce Bold"/>
                <a:sym typeface="Open Sauce Bold"/>
              </a:rPr>
              <a:t>- Model Loading: </a:t>
            </a:r>
            <a:r>
              <a:rPr lang="en-US" sz="2237" spc="219">
                <a:solidFill>
                  <a:srgbClr val="F5FFF5"/>
                </a:solidFill>
                <a:latin typeface="Open Sauce"/>
                <a:ea typeface="Open Sauce"/>
                <a:cs typeface="Open Sauce"/>
                <a:sym typeface="Open Sauce"/>
              </a:rPr>
              <a:t>This step involves loading a pre-trained T5 model, which is a type of text-to-text transformer model. The T5 model is trained on a vast amount of text data and can generate text, answer questions, and summarize content.</a:t>
            </a:r>
          </a:p>
          <a:p>
            <a:pPr algn="l">
              <a:lnSpc>
                <a:spcPts val="3087"/>
              </a:lnSpc>
            </a:pPr>
          </a:p>
          <a:p>
            <a:pPr algn="l">
              <a:lnSpc>
                <a:spcPts val="3087"/>
              </a:lnSpc>
            </a:pPr>
            <a:r>
              <a:rPr lang="en-US" sz="2237" spc="219">
                <a:solidFill>
                  <a:srgbClr val="F5FFF5"/>
                </a:solidFill>
                <a:latin typeface="Open Sauce Bold"/>
                <a:ea typeface="Open Sauce Bold"/>
                <a:cs typeface="Open Sauce Bold"/>
                <a:sym typeface="Open Sauce Bold"/>
              </a:rPr>
              <a:t>- Conditional Generation:</a:t>
            </a:r>
            <a:r>
              <a:rPr lang="en-US" sz="2237" spc="219">
                <a:solidFill>
                  <a:srgbClr val="F5FFF5"/>
                </a:solidFill>
                <a:latin typeface="Open Sauce"/>
                <a:ea typeface="Open Sauce"/>
                <a:cs typeface="Open Sauce"/>
                <a:sym typeface="Open Sauce"/>
              </a:rPr>
              <a:t> This refers to the process of generating text based on a specific condition or input. In this case, the input is the text that needs to be summarized.</a:t>
            </a:r>
          </a:p>
          <a:p>
            <a:pPr algn="l">
              <a:lnSpc>
                <a:spcPts val="3087"/>
              </a:lnSpc>
            </a:pPr>
          </a:p>
          <a:p>
            <a:pPr algn="l">
              <a:lnSpc>
                <a:spcPts val="3087"/>
              </a:lnSpc>
            </a:pPr>
            <a:r>
              <a:rPr lang="en-US" sz="2237" spc="219">
                <a:solidFill>
                  <a:srgbClr val="F5FFF5"/>
                </a:solidFill>
                <a:latin typeface="Open Sauce Bold"/>
                <a:ea typeface="Open Sauce Bold"/>
                <a:cs typeface="Open Sauce Bold"/>
                <a:sym typeface="Open Sauce Bold"/>
              </a:rPr>
              <a:t>- Defining the Function:</a:t>
            </a:r>
            <a:r>
              <a:rPr lang="en-US" sz="2237" spc="219">
                <a:solidFill>
                  <a:srgbClr val="F5FFF5"/>
                </a:solidFill>
                <a:latin typeface="Open Sauce"/>
                <a:ea typeface="Open Sauce"/>
                <a:cs typeface="Open Sauce"/>
                <a:sym typeface="Open Sauce"/>
              </a:rPr>
              <a:t> This involves creating a programmatic function that utilizes the loaded T5 model to generate summaries. The function takes in the text to be summarized and outputs a concise summary.</a:t>
            </a:r>
          </a:p>
          <a:p>
            <a:pPr algn="l">
              <a:lnSpc>
                <a:spcPts val="3087"/>
              </a:lnSpc>
            </a:pPr>
          </a:p>
          <a:p>
            <a:pPr algn="l">
              <a:lnSpc>
                <a:spcPts val="3087"/>
              </a:lnSpc>
            </a:pPr>
          </a:p>
        </p:txBody>
      </p:sp>
      <p:sp>
        <p:nvSpPr>
          <p:cNvPr name="Freeform 4" id="4"/>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4838536"/>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DAGKgP7eFRI</dc:identifier>
  <dcterms:modified xsi:type="dcterms:W3CDTF">2011-08-01T06:04:30Z</dcterms:modified>
  <cp:revision>1</cp:revision>
  <dc:title>Text-summarization-infosys</dc:title>
</cp:coreProperties>
</file>